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6"/>
  </p:notesMasterIdLst>
  <p:sldIdLst>
    <p:sldId id="257" r:id="rId2"/>
    <p:sldId id="256" r:id="rId3"/>
    <p:sldId id="258" r:id="rId4"/>
    <p:sldId id="397" r:id="rId5"/>
    <p:sldId id="398" r:id="rId6"/>
    <p:sldId id="396" r:id="rId7"/>
    <p:sldId id="400" r:id="rId8"/>
    <p:sldId id="302" r:id="rId9"/>
    <p:sldId id="372" r:id="rId10"/>
    <p:sldId id="304" r:id="rId11"/>
    <p:sldId id="354" r:id="rId12"/>
    <p:sldId id="295" r:id="rId13"/>
    <p:sldId id="296" r:id="rId14"/>
    <p:sldId id="299" r:id="rId15"/>
    <p:sldId id="305" r:id="rId16"/>
    <p:sldId id="365" r:id="rId17"/>
    <p:sldId id="402" r:id="rId18"/>
    <p:sldId id="401" r:id="rId19"/>
    <p:sldId id="404" r:id="rId20"/>
    <p:sldId id="403" r:id="rId21"/>
    <p:sldId id="405" r:id="rId22"/>
    <p:sldId id="389" r:id="rId23"/>
    <p:sldId id="406" r:id="rId24"/>
    <p:sldId id="28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AD8"/>
    <a:srgbClr val="09863E"/>
    <a:srgbClr val="E2ECEF"/>
    <a:srgbClr val="FF69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18"/>
    <p:restoredTop sz="69859"/>
  </p:normalViewPr>
  <p:slideViewPr>
    <p:cSldViewPr snapToGrid="0">
      <p:cViewPr>
        <p:scale>
          <a:sx n="85" d="100"/>
          <a:sy n="85" d="100"/>
        </p:scale>
        <p:origin x="352"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E8E02-D055-3E44-B582-27BD0FE7D262}" type="datetimeFigureOut">
              <a:rPr lang="en-US" smtClean="0"/>
              <a:t>2/17/25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D02310-A984-9945-B704-688714E78BDE}" type="slidenum">
              <a:rPr lang="en-US" smtClean="0"/>
              <a:t>‹#›</a:t>
            </a:fld>
            <a:endParaRPr lang="en-US"/>
          </a:p>
        </p:txBody>
      </p:sp>
    </p:spTree>
    <p:extLst>
      <p:ext uri="{BB962C8B-B14F-4D97-AF65-F5344CB8AC3E}">
        <p14:creationId xmlns:p14="http://schemas.microsoft.com/office/powerpoint/2010/main" val="185616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clock app!!</a:t>
            </a:r>
          </a:p>
        </p:txBody>
      </p:sp>
      <p:sp>
        <p:nvSpPr>
          <p:cNvPr id="4" name="Slide Number Placeholder 3"/>
          <p:cNvSpPr>
            <a:spLocks noGrp="1"/>
          </p:cNvSpPr>
          <p:nvPr>
            <p:ph type="sldNum" sz="quarter" idx="5"/>
          </p:nvPr>
        </p:nvSpPr>
        <p:spPr/>
        <p:txBody>
          <a:bodyPr/>
          <a:lstStyle/>
          <a:p>
            <a:fld id="{99D02310-A984-9945-B704-688714E78BDE}" type="slidenum">
              <a:rPr lang="en-US" smtClean="0"/>
              <a:t>1</a:t>
            </a:fld>
            <a:endParaRPr lang="en-US"/>
          </a:p>
        </p:txBody>
      </p:sp>
    </p:spTree>
    <p:extLst>
      <p:ext uri="{BB962C8B-B14F-4D97-AF65-F5344CB8AC3E}">
        <p14:creationId xmlns:p14="http://schemas.microsoft.com/office/powerpoint/2010/main" val="3475585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entury Gothic" panose="020B0502020202020204" pitchFamily="34" charset="0"/>
                <a:cs typeface="Arial" panose="020B0604020202020204" pitchFamily="34" charset="0"/>
              </a:rPr>
              <a:t>This test is generally used to distinguish Proteus spp. and Providencia spp. from other common genera of the family Enterobacteriaceae.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entury Gothic" panose="020B0502020202020204" pitchFamily="34" charset="0"/>
              <a:cs typeface="Arial" panose="020B0604020202020204" pitchFamily="34" charset="0"/>
            </a:endParaRPr>
          </a:p>
          <a:p>
            <a:pPr marL="457200" indent="-457200">
              <a:buAutoNum type="arabicPeriod"/>
            </a:pPr>
            <a:r>
              <a:rPr lang="en-US" sz="1600" u="sng" dirty="0">
                <a:latin typeface="Century Gothic" panose="020B0502020202020204" pitchFamily="34" charset="0"/>
                <a:cs typeface="Arial" panose="020B0604020202020204" pitchFamily="34" charset="0"/>
              </a:rPr>
              <a:t>This week: Heavily</a:t>
            </a:r>
            <a:r>
              <a:rPr lang="en-US" sz="1600" dirty="0">
                <a:latin typeface="Century Gothic" panose="020B0502020202020204" pitchFamily="34" charset="0"/>
                <a:cs typeface="Arial" panose="020B0604020202020204" pitchFamily="34" charset="0"/>
              </a:rPr>
              <a:t> inoculate a phenylalanine slant and incubate at optimum growth temperature for 24 hours. </a:t>
            </a:r>
          </a:p>
          <a:p>
            <a:pPr marL="457200" indent="-457200">
              <a:buAutoNum type="arabicPeriod"/>
            </a:pPr>
            <a:endParaRPr lang="en-US" sz="1600" dirty="0">
              <a:latin typeface="Century Gothic" panose="020B0502020202020204" pitchFamily="34" charset="0"/>
              <a:cs typeface="Arial" panose="020B0604020202020204" pitchFamily="34" charset="0"/>
            </a:endParaRPr>
          </a:p>
          <a:p>
            <a:pPr marL="457200" indent="-457200">
              <a:buAutoNum type="arabicPeriod"/>
            </a:pPr>
            <a:r>
              <a:rPr lang="en-US" u="sng" dirty="0">
                <a:latin typeface="Century Gothic" panose="020B0502020202020204" pitchFamily="34" charset="0"/>
                <a:cs typeface="Arial" panose="020B0604020202020204" pitchFamily="34" charset="0"/>
              </a:rPr>
              <a:t>Next Week</a:t>
            </a:r>
            <a:r>
              <a:rPr lang="en-US" dirty="0">
                <a:latin typeface="Century Gothic" panose="020B0502020202020204" pitchFamily="34" charset="0"/>
                <a:cs typeface="Arial" panose="020B0604020202020204" pitchFamily="34" charset="0"/>
              </a:rPr>
              <a:t>: Drip 10% ferric chloride (i.e., Iron(III) ammonium sulfate) down the surface of the slant to cover the bacterial growth and record within 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entury Gothic" panose="020B0502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C622B7-A86D-C949-B9D5-356D5C5D9813}" type="slidenum">
              <a:rPr lang="en-US" smtClean="0"/>
              <a:t>12</a:t>
            </a:fld>
            <a:endParaRPr lang="en-US"/>
          </a:p>
        </p:txBody>
      </p:sp>
    </p:spTree>
    <p:extLst>
      <p:ext uri="{BB962C8B-B14F-4D97-AF65-F5344CB8AC3E}">
        <p14:creationId xmlns:p14="http://schemas.microsoft.com/office/powerpoint/2010/main" val="2662653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entury Gothic" panose="020B0502020202020204" pitchFamily="34" charset="0"/>
                <a:cs typeface="Arial" panose="020B0604020202020204" pitchFamily="34" charset="0"/>
              </a:rPr>
              <a:t>Tryptophanase catalyzes the hydrolysis of the amino acid tryptophan with the production of indole, pyruvic acid, and water. We indirectly test for tryptophanase by assaying for the product indole. This test is important for differentiating genera in the family Enterobacteriaceae, especially Escherichia from Klebsiella. The indole test is also used to differentiate species in the genera </a:t>
            </a:r>
            <a:r>
              <a:rPr lang="en-US" sz="1200" dirty="0" err="1">
                <a:latin typeface="Century Gothic" panose="020B0502020202020204" pitchFamily="34" charset="0"/>
                <a:cs typeface="Arial" panose="020B0604020202020204" pitchFamily="34" charset="0"/>
              </a:rPr>
              <a:t>Paenibacillus</a:t>
            </a:r>
            <a:r>
              <a:rPr lang="en-US" sz="1200" dirty="0">
                <a:latin typeface="Century Gothic" panose="020B0502020202020204" pitchFamily="34" charset="0"/>
                <a:cs typeface="Arial" panose="020B0604020202020204" pitchFamily="34" charset="0"/>
              </a:rPr>
              <a:t> and Bacillus.</a:t>
            </a:r>
          </a:p>
          <a:p>
            <a:endParaRPr lang="en-US" dirty="0"/>
          </a:p>
        </p:txBody>
      </p:sp>
      <p:sp>
        <p:nvSpPr>
          <p:cNvPr id="4" name="Slide Number Placeholder 3"/>
          <p:cNvSpPr>
            <a:spLocks noGrp="1"/>
          </p:cNvSpPr>
          <p:nvPr>
            <p:ph type="sldNum" sz="quarter" idx="5"/>
          </p:nvPr>
        </p:nvSpPr>
        <p:spPr/>
        <p:txBody>
          <a:bodyPr/>
          <a:lstStyle/>
          <a:p>
            <a:fld id="{F5C622B7-A86D-C949-B9D5-356D5C5D9813}" type="slidenum">
              <a:rPr lang="en-US" smtClean="0"/>
              <a:t>13</a:t>
            </a:fld>
            <a:endParaRPr lang="en-US"/>
          </a:p>
        </p:txBody>
      </p:sp>
    </p:spTree>
    <p:extLst>
      <p:ext uri="{BB962C8B-B14F-4D97-AF65-F5344CB8AC3E}">
        <p14:creationId xmlns:p14="http://schemas.microsoft.com/office/powerpoint/2010/main" val="3732417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Streak in a straight line</a:t>
            </a:r>
          </a:p>
        </p:txBody>
      </p:sp>
      <p:sp>
        <p:nvSpPr>
          <p:cNvPr id="4" name="Slide Number Placeholder 3"/>
          <p:cNvSpPr>
            <a:spLocks noGrp="1"/>
          </p:cNvSpPr>
          <p:nvPr>
            <p:ph type="sldNum" sz="quarter" idx="5"/>
          </p:nvPr>
        </p:nvSpPr>
        <p:spPr/>
        <p:txBody>
          <a:bodyPr/>
          <a:lstStyle/>
          <a:p>
            <a:fld id="{F5C622B7-A86D-C949-B9D5-356D5C5D9813}" type="slidenum">
              <a:rPr lang="en-US" smtClean="0"/>
              <a:t>14</a:t>
            </a:fld>
            <a:endParaRPr lang="en-US"/>
          </a:p>
        </p:txBody>
      </p:sp>
    </p:spTree>
    <p:extLst>
      <p:ext uri="{BB962C8B-B14F-4D97-AF65-F5344CB8AC3E}">
        <p14:creationId xmlns:p14="http://schemas.microsoft.com/office/powerpoint/2010/main" val="2325953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entury Gothic" panose="020B0502020202020204" pitchFamily="34" charset="0"/>
                <a:cs typeface="Arial" panose="020B0604020202020204" pitchFamily="34" charset="0"/>
              </a:rPr>
              <a:t>The VP test identifies bacterial species that produce acetoin, a neutral end product, from glucose fermentation. Acetoin is a precursor in the butanediol pathway which turns red in the presence of oxygen and KOH.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entury Gothic" panose="020B0502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entury Gothic" panose="020B0502020202020204" pitchFamily="34" charset="0"/>
                <a:cs typeface="Arial" panose="020B0604020202020204" pitchFamily="34" charset="0"/>
              </a:rPr>
              <a:t>Acetoin is used up soon after it is produced, so the VP test is most accurate </a:t>
            </a:r>
            <a:r>
              <a:rPr lang="en-US" sz="1200" dirty="0">
                <a:highlight>
                  <a:srgbClr val="FF99EE"/>
                </a:highlight>
                <a:latin typeface="Century Gothic" panose="020B0502020202020204" pitchFamily="34" charset="0"/>
                <a:cs typeface="Arial" panose="020B0604020202020204" pitchFamily="34" charset="0"/>
              </a:rPr>
              <a:t>after 24 hours of incubation</a:t>
            </a:r>
            <a:r>
              <a:rPr lang="en-US" sz="1200" dirty="0">
                <a:latin typeface="Century Gothic" panose="020B0502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entury Gothic" panose="020B0502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entury Gothic" panose="020B0502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entury Gothic" panose="020B0502020202020204" pitchFamily="34" charset="0"/>
                <a:cs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F5C622B7-A86D-C949-B9D5-356D5C5D9813}" type="slidenum">
              <a:rPr lang="en-US" smtClean="0"/>
              <a:t>15</a:t>
            </a:fld>
            <a:endParaRPr lang="en-US"/>
          </a:p>
        </p:txBody>
      </p:sp>
    </p:spTree>
    <p:extLst>
      <p:ext uri="{BB962C8B-B14F-4D97-AF65-F5344CB8AC3E}">
        <p14:creationId xmlns:p14="http://schemas.microsoft.com/office/powerpoint/2010/main" val="2458548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CLOCK 30min</a:t>
            </a:r>
          </a:p>
        </p:txBody>
      </p:sp>
      <p:sp>
        <p:nvSpPr>
          <p:cNvPr id="4" name="Slide Number Placeholder 3"/>
          <p:cNvSpPr>
            <a:spLocks noGrp="1"/>
          </p:cNvSpPr>
          <p:nvPr>
            <p:ph type="sldNum" sz="quarter" idx="5"/>
          </p:nvPr>
        </p:nvSpPr>
        <p:spPr/>
        <p:txBody>
          <a:bodyPr/>
          <a:lstStyle/>
          <a:p>
            <a:fld id="{99D02310-A984-9945-B704-688714E78BDE}" type="slidenum">
              <a:rPr lang="en-US" smtClean="0"/>
              <a:t>17</a:t>
            </a:fld>
            <a:endParaRPr lang="en-US"/>
          </a:p>
        </p:txBody>
      </p:sp>
    </p:spTree>
    <p:extLst>
      <p:ext uri="{BB962C8B-B14F-4D97-AF65-F5344CB8AC3E}">
        <p14:creationId xmlns:p14="http://schemas.microsoft.com/office/powerpoint/2010/main" val="1808291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Quick vote: I’ll need to lecture two more times for how to record Thursday’s results and what we’re doing with unknowns. Keep going or check in after each activity? If I don’t get a strong vote then we’re going to check in, if you all hate that idea as a majority vote then lecture now &amp; ask me when you want to see a slide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CLOCK 30min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need to know the name of the assay, </a:t>
            </a:r>
            <a:r>
              <a:rPr lang="en-US" i="1" dirty="0"/>
              <a:t>high-level</a:t>
            </a:r>
            <a:r>
              <a:rPr lang="en-US" dirty="0"/>
              <a:t> details for how to set it up/how it works, and how to read the test</a:t>
            </a:r>
          </a:p>
          <a:p>
            <a:endParaRPr lang="en-US" dirty="0"/>
          </a:p>
          <a:p>
            <a:r>
              <a:rPr lang="en-US" dirty="0"/>
              <a:t>Focus on learning how to read these assays!</a:t>
            </a:r>
          </a:p>
          <a:p>
            <a:r>
              <a:rPr lang="en-US" dirty="0"/>
              <a:t>We’re told to suggest making notecards for this</a:t>
            </a:r>
          </a:p>
        </p:txBody>
      </p:sp>
      <p:sp>
        <p:nvSpPr>
          <p:cNvPr id="4" name="Slide Number Placeholder 3"/>
          <p:cNvSpPr>
            <a:spLocks noGrp="1"/>
          </p:cNvSpPr>
          <p:nvPr>
            <p:ph type="sldNum" sz="quarter" idx="5"/>
          </p:nvPr>
        </p:nvSpPr>
        <p:spPr/>
        <p:txBody>
          <a:bodyPr/>
          <a:lstStyle/>
          <a:p>
            <a:fld id="{99D02310-A984-9945-B704-688714E78BDE}" type="slidenum">
              <a:rPr lang="en-US" smtClean="0"/>
              <a:t>18</a:t>
            </a:fld>
            <a:endParaRPr lang="en-US"/>
          </a:p>
        </p:txBody>
      </p:sp>
    </p:spTree>
    <p:extLst>
      <p:ext uri="{BB962C8B-B14F-4D97-AF65-F5344CB8AC3E}">
        <p14:creationId xmlns:p14="http://schemas.microsoft.com/office/powerpoint/2010/main" val="2073602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CLOCK 30min</a:t>
            </a:r>
          </a:p>
        </p:txBody>
      </p:sp>
      <p:sp>
        <p:nvSpPr>
          <p:cNvPr id="4" name="Slide Number Placeholder 3"/>
          <p:cNvSpPr>
            <a:spLocks noGrp="1"/>
          </p:cNvSpPr>
          <p:nvPr>
            <p:ph type="sldNum" sz="quarter" idx="5"/>
          </p:nvPr>
        </p:nvSpPr>
        <p:spPr/>
        <p:txBody>
          <a:bodyPr/>
          <a:lstStyle/>
          <a:p>
            <a:fld id="{99D02310-A984-9945-B704-688714E78BDE}" type="slidenum">
              <a:rPr lang="en-US" smtClean="0"/>
              <a:t>19</a:t>
            </a:fld>
            <a:endParaRPr lang="en-US"/>
          </a:p>
        </p:txBody>
      </p:sp>
    </p:spTree>
    <p:extLst>
      <p:ext uri="{BB962C8B-B14F-4D97-AF65-F5344CB8AC3E}">
        <p14:creationId xmlns:p14="http://schemas.microsoft.com/office/powerpoint/2010/main" val="3618892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CLOCK 30min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need to know the name of the assay, </a:t>
            </a:r>
            <a:r>
              <a:rPr lang="en-US" i="1" dirty="0"/>
              <a:t>high-level</a:t>
            </a:r>
            <a:r>
              <a:rPr lang="en-US" dirty="0"/>
              <a:t> details for how to set it up/how it works, and how to read the test</a:t>
            </a:r>
          </a:p>
          <a:p>
            <a:endParaRPr lang="en-US" dirty="0"/>
          </a:p>
          <a:p>
            <a:r>
              <a:rPr lang="en-US" dirty="0"/>
              <a:t>Focus on learning how to read these assays!</a:t>
            </a:r>
          </a:p>
          <a:p>
            <a:r>
              <a:rPr lang="en-US" dirty="0"/>
              <a:t>We’re told to suggest making notecards for this</a:t>
            </a:r>
          </a:p>
        </p:txBody>
      </p:sp>
      <p:sp>
        <p:nvSpPr>
          <p:cNvPr id="4" name="Slide Number Placeholder 3"/>
          <p:cNvSpPr>
            <a:spLocks noGrp="1"/>
          </p:cNvSpPr>
          <p:nvPr>
            <p:ph type="sldNum" sz="quarter" idx="5"/>
          </p:nvPr>
        </p:nvSpPr>
        <p:spPr/>
        <p:txBody>
          <a:bodyPr/>
          <a:lstStyle/>
          <a:p>
            <a:fld id="{99D02310-A984-9945-B704-688714E78BDE}" type="slidenum">
              <a:rPr lang="en-US" smtClean="0"/>
              <a:t>20</a:t>
            </a:fld>
            <a:endParaRPr lang="en-US"/>
          </a:p>
        </p:txBody>
      </p:sp>
    </p:spTree>
    <p:extLst>
      <p:ext uri="{BB962C8B-B14F-4D97-AF65-F5344CB8AC3E}">
        <p14:creationId xmlns:p14="http://schemas.microsoft.com/office/powerpoint/2010/main" val="2216237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CLOCK 45min</a:t>
            </a:r>
          </a:p>
        </p:txBody>
      </p:sp>
      <p:sp>
        <p:nvSpPr>
          <p:cNvPr id="4" name="Slide Number Placeholder 3"/>
          <p:cNvSpPr>
            <a:spLocks noGrp="1"/>
          </p:cNvSpPr>
          <p:nvPr>
            <p:ph type="sldNum" sz="quarter" idx="5"/>
          </p:nvPr>
        </p:nvSpPr>
        <p:spPr/>
        <p:txBody>
          <a:bodyPr/>
          <a:lstStyle/>
          <a:p>
            <a:fld id="{99D02310-A984-9945-B704-688714E78BDE}" type="slidenum">
              <a:rPr lang="en-US" smtClean="0"/>
              <a:t>21</a:t>
            </a:fld>
            <a:endParaRPr lang="en-US"/>
          </a:p>
        </p:txBody>
      </p:sp>
    </p:spTree>
    <p:extLst>
      <p:ext uri="{BB962C8B-B14F-4D97-AF65-F5344CB8AC3E}">
        <p14:creationId xmlns:p14="http://schemas.microsoft.com/office/powerpoint/2010/main" val="2457987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02310-A984-9945-B704-688714E78BDE}" type="slidenum">
              <a:rPr lang="en-US" smtClean="0"/>
              <a:t>22</a:t>
            </a:fld>
            <a:endParaRPr lang="en-US"/>
          </a:p>
        </p:txBody>
      </p:sp>
    </p:spTree>
    <p:extLst>
      <p:ext uri="{BB962C8B-B14F-4D97-AF65-F5344CB8AC3E}">
        <p14:creationId xmlns:p14="http://schemas.microsoft.com/office/powerpoint/2010/main" val="4237826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a:t>
            </a:r>
            <a:r>
              <a:rPr lang="en-US" dirty="0" err="1"/>
              <a:t>ideas.ted.com</a:t>
            </a:r>
            <a:r>
              <a:rPr lang="en-US" dirty="0"/>
              <a:t>/gallery-the-most-beautiful-bacteria-</a:t>
            </a:r>
            <a:r>
              <a:rPr lang="en-US" dirty="0" err="1"/>
              <a:t>youll</a:t>
            </a:r>
            <a:r>
              <a:rPr lang="en-US" dirty="0"/>
              <a:t>-ever-see/</a:t>
            </a:r>
          </a:p>
        </p:txBody>
      </p:sp>
      <p:sp>
        <p:nvSpPr>
          <p:cNvPr id="4" name="Slide Number Placeholder 3"/>
          <p:cNvSpPr>
            <a:spLocks noGrp="1"/>
          </p:cNvSpPr>
          <p:nvPr>
            <p:ph type="sldNum" sz="quarter" idx="5"/>
          </p:nvPr>
        </p:nvSpPr>
        <p:spPr/>
        <p:txBody>
          <a:bodyPr/>
          <a:lstStyle/>
          <a:p>
            <a:fld id="{99D02310-A984-9945-B704-688714E78BDE}" type="slidenum">
              <a:rPr lang="en-US" smtClean="0"/>
              <a:t>2</a:t>
            </a:fld>
            <a:endParaRPr lang="en-US"/>
          </a:p>
        </p:txBody>
      </p:sp>
    </p:spTree>
    <p:extLst>
      <p:ext uri="{BB962C8B-B14F-4D97-AF65-F5344CB8AC3E}">
        <p14:creationId xmlns:p14="http://schemas.microsoft.com/office/powerpoint/2010/main" val="280237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Taught lab protocols are optimized for those specific microbes </a:t>
            </a:r>
          </a:p>
          <a:p>
            <a:endParaRPr lang="en-US" dirty="0"/>
          </a:p>
          <a:p>
            <a:r>
              <a:rPr lang="en-US" dirty="0"/>
              <a:t>Quick protocols are more general for unknowns</a:t>
            </a:r>
          </a:p>
          <a:p>
            <a:endParaRPr lang="en-US" dirty="0"/>
          </a:p>
          <a:p>
            <a:r>
              <a:rPr lang="en-US" dirty="0"/>
              <a:t>Taught lab protocols won’t always work for your unknowns, so use quick protocols</a:t>
            </a:r>
          </a:p>
        </p:txBody>
      </p:sp>
      <p:sp>
        <p:nvSpPr>
          <p:cNvPr id="4" name="Slide Number Placeholder 3"/>
          <p:cNvSpPr>
            <a:spLocks noGrp="1"/>
          </p:cNvSpPr>
          <p:nvPr>
            <p:ph type="sldNum" sz="quarter" idx="5"/>
          </p:nvPr>
        </p:nvSpPr>
        <p:spPr/>
        <p:txBody>
          <a:bodyPr/>
          <a:lstStyle/>
          <a:p>
            <a:fld id="{99D02310-A984-9945-B704-688714E78BDE}" type="slidenum">
              <a:rPr lang="en-US" smtClean="0"/>
              <a:t>23</a:t>
            </a:fld>
            <a:endParaRPr lang="en-US"/>
          </a:p>
        </p:txBody>
      </p:sp>
    </p:spTree>
    <p:extLst>
      <p:ext uri="{BB962C8B-B14F-4D97-AF65-F5344CB8AC3E}">
        <p14:creationId xmlns:p14="http://schemas.microsoft.com/office/powerpoint/2010/main" val="476287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02310-A984-9945-B704-688714E78BDE}" type="slidenum">
              <a:rPr lang="en-US" smtClean="0"/>
              <a:t>24</a:t>
            </a:fld>
            <a:endParaRPr lang="en-US"/>
          </a:p>
        </p:txBody>
      </p:sp>
    </p:spTree>
    <p:extLst>
      <p:ext uri="{BB962C8B-B14F-4D97-AF65-F5344CB8AC3E}">
        <p14:creationId xmlns:p14="http://schemas.microsoft.com/office/powerpoint/2010/main" val="1813317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Stains stain!</a:t>
            </a:r>
          </a:p>
        </p:txBody>
      </p:sp>
      <p:sp>
        <p:nvSpPr>
          <p:cNvPr id="4" name="Slide Number Placeholder 3"/>
          <p:cNvSpPr>
            <a:spLocks noGrp="1"/>
          </p:cNvSpPr>
          <p:nvPr>
            <p:ph type="sldNum" sz="quarter" idx="5"/>
          </p:nvPr>
        </p:nvSpPr>
        <p:spPr/>
        <p:txBody>
          <a:bodyPr/>
          <a:lstStyle/>
          <a:p>
            <a:fld id="{99D02310-A984-9945-B704-688714E78BDE}" type="slidenum">
              <a:rPr lang="en-US" smtClean="0"/>
              <a:t>3</a:t>
            </a:fld>
            <a:endParaRPr lang="en-US"/>
          </a:p>
        </p:txBody>
      </p:sp>
    </p:spTree>
    <p:extLst>
      <p:ext uri="{BB962C8B-B14F-4D97-AF65-F5344CB8AC3E}">
        <p14:creationId xmlns:p14="http://schemas.microsoft.com/office/powerpoint/2010/main" val="3848487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many of you found this to be the most confusing?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Apparently nobody called me on the citrate utilization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need to know the name of the assay, </a:t>
            </a:r>
            <a:r>
              <a:rPr lang="en-US" i="1" dirty="0"/>
              <a:t>high-level</a:t>
            </a:r>
            <a:r>
              <a:rPr lang="en-US" dirty="0"/>
              <a:t> details for how to set it up/how it works, and how to read the test</a:t>
            </a:r>
          </a:p>
          <a:p>
            <a:endParaRPr lang="en-US" dirty="0"/>
          </a:p>
          <a:p>
            <a:r>
              <a:rPr lang="en-US" dirty="0"/>
              <a:t>Focus on learning how to read these assays!</a:t>
            </a:r>
          </a:p>
          <a:p>
            <a:r>
              <a:rPr lang="en-US" dirty="0"/>
              <a:t>We’re told to suggest making notecards for this</a:t>
            </a:r>
          </a:p>
        </p:txBody>
      </p:sp>
      <p:sp>
        <p:nvSpPr>
          <p:cNvPr id="4" name="Slide Number Placeholder 3"/>
          <p:cNvSpPr>
            <a:spLocks noGrp="1"/>
          </p:cNvSpPr>
          <p:nvPr>
            <p:ph type="sldNum" sz="quarter" idx="5"/>
          </p:nvPr>
        </p:nvSpPr>
        <p:spPr/>
        <p:txBody>
          <a:bodyPr/>
          <a:lstStyle/>
          <a:p>
            <a:fld id="{99D02310-A984-9945-B704-688714E78BDE}" type="slidenum">
              <a:rPr lang="en-US" smtClean="0"/>
              <a:t>6</a:t>
            </a:fld>
            <a:endParaRPr lang="en-US"/>
          </a:p>
        </p:txBody>
      </p:sp>
    </p:spTree>
    <p:extLst>
      <p:ext uri="{BB962C8B-B14F-4D97-AF65-F5344CB8AC3E}">
        <p14:creationId xmlns:p14="http://schemas.microsoft.com/office/powerpoint/2010/main" val="3839549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need to know the name of the assay, </a:t>
            </a:r>
            <a:r>
              <a:rPr lang="en-US" i="1" dirty="0"/>
              <a:t>high-level</a:t>
            </a:r>
            <a:r>
              <a:rPr lang="en-US" dirty="0"/>
              <a:t> details for how to set it up/how it works, and how to read the test</a:t>
            </a:r>
          </a:p>
          <a:p>
            <a:endParaRPr lang="en-US" dirty="0"/>
          </a:p>
          <a:p>
            <a:r>
              <a:rPr lang="en-US" dirty="0"/>
              <a:t>Focus on learning how to read these assays!</a:t>
            </a:r>
          </a:p>
          <a:p>
            <a:r>
              <a:rPr lang="en-US" dirty="0"/>
              <a:t>We’re told to suggest making notecards for this</a:t>
            </a:r>
          </a:p>
        </p:txBody>
      </p:sp>
      <p:sp>
        <p:nvSpPr>
          <p:cNvPr id="4" name="Slide Number Placeholder 3"/>
          <p:cNvSpPr>
            <a:spLocks noGrp="1"/>
          </p:cNvSpPr>
          <p:nvPr>
            <p:ph type="sldNum" sz="quarter" idx="5"/>
          </p:nvPr>
        </p:nvSpPr>
        <p:spPr/>
        <p:txBody>
          <a:bodyPr/>
          <a:lstStyle/>
          <a:p>
            <a:fld id="{99D02310-A984-9945-B704-688714E78BDE}" type="slidenum">
              <a:rPr lang="en-US" smtClean="0"/>
              <a:t>7</a:t>
            </a:fld>
            <a:endParaRPr lang="en-US"/>
          </a:p>
        </p:txBody>
      </p:sp>
    </p:spTree>
    <p:extLst>
      <p:ext uri="{BB962C8B-B14F-4D97-AF65-F5344CB8AC3E}">
        <p14:creationId xmlns:p14="http://schemas.microsoft.com/office/powerpoint/2010/main" val="1444205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entury Gothic" panose="020B0502020202020204" pitchFamily="34" charset="0"/>
                <a:cs typeface="Arial" panose="020B0604020202020204" pitchFamily="34" charset="0"/>
              </a:rPr>
              <a:t>Using just 23 of the most common carbohydrates, there are 8,388,608 different possible utilization patterns.</a:t>
            </a:r>
          </a:p>
          <a:p>
            <a:endParaRPr lang="en-US" dirty="0"/>
          </a:p>
          <a:p>
            <a:r>
              <a:rPr lang="en-US" dirty="0"/>
              <a:t>This can also be referred to as ‘carbohydrate fermentation’. On an exam this will be referred to as “acid from X” or “fermentation of x”</a:t>
            </a:r>
          </a:p>
          <a:p>
            <a:r>
              <a:rPr lang="en-US" dirty="0"/>
              <a:t>Phenol red (opposite of methyl red) turns yellow when acidic from carbohydrate use</a:t>
            </a:r>
          </a:p>
        </p:txBody>
      </p:sp>
      <p:sp>
        <p:nvSpPr>
          <p:cNvPr id="4" name="Slide Number Placeholder 3"/>
          <p:cNvSpPr>
            <a:spLocks noGrp="1"/>
          </p:cNvSpPr>
          <p:nvPr>
            <p:ph type="sldNum" sz="quarter" idx="5"/>
          </p:nvPr>
        </p:nvSpPr>
        <p:spPr/>
        <p:txBody>
          <a:bodyPr/>
          <a:lstStyle/>
          <a:p>
            <a:fld id="{F5C622B7-A86D-C949-B9D5-356D5C5D9813}" type="slidenum">
              <a:rPr lang="en-US" smtClean="0"/>
              <a:t>8</a:t>
            </a:fld>
            <a:endParaRPr lang="en-US"/>
          </a:p>
        </p:txBody>
      </p:sp>
    </p:spTree>
    <p:extLst>
      <p:ext uri="{BB962C8B-B14F-4D97-AF65-F5344CB8AC3E}">
        <p14:creationId xmlns:p14="http://schemas.microsoft.com/office/powerpoint/2010/main" val="1510287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547D0-BDE2-E4B3-33F9-04EC3C323C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90DA1D-ACB9-5997-E30B-1FAF770C13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A3D91-37A2-E7D8-82DE-EE86360405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entury Gothic" panose="020B0502020202020204" pitchFamily="34" charset="0"/>
                <a:cs typeface="Arial" panose="020B0604020202020204" pitchFamily="34" charset="0"/>
              </a:rPr>
              <a:t>Using just 23 of the most common carbohydrates, there are 8,388,608 different possible utilization patterns.</a:t>
            </a:r>
          </a:p>
          <a:p>
            <a:endParaRPr lang="en-US" dirty="0"/>
          </a:p>
        </p:txBody>
      </p:sp>
      <p:sp>
        <p:nvSpPr>
          <p:cNvPr id="4" name="Slide Number Placeholder 3">
            <a:extLst>
              <a:ext uri="{FF2B5EF4-FFF2-40B4-BE49-F238E27FC236}">
                <a16:creationId xmlns:a16="http://schemas.microsoft.com/office/drawing/2014/main" id="{EE148AF0-758B-5D5D-E30F-983C91B0B9A3}"/>
              </a:ext>
            </a:extLst>
          </p:cNvPr>
          <p:cNvSpPr>
            <a:spLocks noGrp="1"/>
          </p:cNvSpPr>
          <p:nvPr>
            <p:ph type="sldNum" sz="quarter" idx="5"/>
          </p:nvPr>
        </p:nvSpPr>
        <p:spPr/>
        <p:txBody>
          <a:bodyPr/>
          <a:lstStyle/>
          <a:p>
            <a:fld id="{F5C622B7-A86D-C949-B9D5-356D5C5D9813}" type="slidenum">
              <a:rPr lang="en-US" smtClean="0"/>
              <a:t>9</a:t>
            </a:fld>
            <a:endParaRPr lang="en-US"/>
          </a:p>
        </p:txBody>
      </p:sp>
    </p:spTree>
    <p:extLst>
      <p:ext uri="{BB962C8B-B14F-4D97-AF65-F5344CB8AC3E}">
        <p14:creationId xmlns:p14="http://schemas.microsoft.com/office/powerpoint/2010/main" val="3351549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entury Gothic" panose="020B0502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entury Gothic" panose="020B0502020202020204" pitchFamily="34" charset="0"/>
                <a:cs typeface="Arial" panose="020B0604020202020204" pitchFamily="34" charset="0"/>
              </a:rPr>
              <a:t>Some species are very slow to metabolize carbohydrates. If all carbohydrates you test are negative, keep the them incubating up to 30 days to confirm the result.</a:t>
            </a:r>
          </a:p>
          <a:p>
            <a:endParaRPr lang="en-US" dirty="0"/>
          </a:p>
          <a:p>
            <a:endParaRPr lang="en-US" dirty="0"/>
          </a:p>
        </p:txBody>
      </p:sp>
      <p:sp>
        <p:nvSpPr>
          <p:cNvPr id="4" name="Slide Number Placeholder 3"/>
          <p:cNvSpPr>
            <a:spLocks noGrp="1"/>
          </p:cNvSpPr>
          <p:nvPr>
            <p:ph type="sldNum" sz="quarter" idx="5"/>
          </p:nvPr>
        </p:nvSpPr>
        <p:spPr/>
        <p:txBody>
          <a:bodyPr/>
          <a:lstStyle/>
          <a:p>
            <a:fld id="{F5C622B7-A86D-C949-B9D5-356D5C5D9813}" type="slidenum">
              <a:rPr lang="en-US" smtClean="0"/>
              <a:t>10</a:t>
            </a:fld>
            <a:endParaRPr lang="en-US"/>
          </a:p>
        </p:txBody>
      </p:sp>
    </p:spTree>
    <p:extLst>
      <p:ext uri="{BB962C8B-B14F-4D97-AF65-F5344CB8AC3E}">
        <p14:creationId xmlns:p14="http://schemas.microsoft.com/office/powerpoint/2010/main" val="2570028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pitchFamily="2" charset="0"/>
              </a:rPr>
              <a:t>Decarboxylase enzymes play an important role in the metabolism of several amino acids. Decarboxylase reacts with the carboxyl group (COOH</a:t>
            </a:r>
            <a:r>
              <a:rPr lang="en-US" b="0" i="0" baseline="30000" dirty="0">
                <a:solidFill>
                  <a:srgbClr val="333333"/>
                </a:solidFill>
                <a:effectLst/>
                <a:latin typeface="Helvetica Neue" panose="02000503000000020004" pitchFamily="2" charset="0"/>
              </a:rPr>
              <a:t>-</a:t>
            </a:r>
            <a:r>
              <a:rPr lang="en-US" b="0" i="0" dirty="0">
                <a:solidFill>
                  <a:srgbClr val="333333"/>
                </a:solidFill>
                <a:effectLst/>
                <a:latin typeface="Helvetica Neue" panose="02000503000000020004" pitchFamily="2" charset="0"/>
              </a:rPr>
              <a:t>) of an amino acid, forming CO</a:t>
            </a:r>
            <a:r>
              <a:rPr lang="en-US" b="0" i="0" baseline="-25000" dirty="0">
                <a:solidFill>
                  <a:srgbClr val="333333"/>
                </a:solidFill>
                <a:effectLst/>
                <a:latin typeface="Helvetica Neue" panose="02000503000000020004" pitchFamily="2" charset="0"/>
              </a:rPr>
              <a:t>2</a:t>
            </a:r>
            <a:r>
              <a:rPr lang="en-US" b="0" i="0" dirty="0">
                <a:solidFill>
                  <a:srgbClr val="333333"/>
                </a:solidFill>
                <a:effectLst/>
                <a:latin typeface="Helvetica Neue" panose="02000503000000020004" pitchFamily="2" charset="0"/>
              </a:rPr>
              <a:t> and an alkali product called an amine.</a:t>
            </a:r>
            <a:endParaRPr lang="en-US" dirty="0">
              <a:latin typeface="Century Gothic" panose="020B0502020202020204" pitchFamily="34" charset="0"/>
              <a:cs typeface="Arial" panose="020B0604020202020204" pitchFamily="34" charset="0"/>
            </a:endParaRPr>
          </a:p>
          <a:p>
            <a:r>
              <a:rPr lang="en-US" dirty="0">
                <a:latin typeface="Century Gothic" panose="020B0502020202020204" pitchFamily="34" charset="0"/>
                <a:cs typeface="Arial" panose="020B0604020202020204" pitchFamily="34" charset="0"/>
              </a:rPr>
              <a:t>The media begins at a </a:t>
            </a:r>
            <a:r>
              <a:rPr lang="en-US" dirty="0">
                <a:highlight>
                  <a:srgbClr val="994CFF"/>
                </a:highlight>
                <a:latin typeface="Century Gothic" panose="020B0502020202020204" pitchFamily="34" charset="0"/>
                <a:cs typeface="Arial" panose="020B0604020202020204" pitchFamily="34" charset="0"/>
              </a:rPr>
              <a:t>neutral pH </a:t>
            </a:r>
            <a:r>
              <a:rPr lang="en-US" dirty="0">
                <a:latin typeface="Century Gothic" panose="020B0502020202020204" pitchFamily="34" charset="0"/>
                <a:cs typeface="Arial" panose="020B0604020202020204" pitchFamily="34" charset="0"/>
              </a:rPr>
              <a:t>and is </a:t>
            </a:r>
            <a:r>
              <a:rPr lang="en-US" dirty="0">
                <a:highlight>
                  <a:srgbClr val="994CFF"/>
                </a:highlight>
                <a:latin typeface="Century Gothic" panose="020B0502020202020204" pitchFamily="34" charset="0"/>
                <a:cs typeface="Arial" panose="020B0604020202020204" pitchFamily="34" charset="0"/>
              </a:rPr>
              <a:t>purple</a:t>
            </a:r>
            <a:r>
              <a:rPr lang="en-US" dirty="0">
                <a:latin typeface="Century Gothic" panose="020B0502020202020204" pitchFamily="34" charset="0"/>
                <a:cs typeface="Arial" panose="020B0604020202020204" pitchFamily="34" charset="0"/>
              </a:rPr>
              <a:t>.</a:t>
            </a:r>
          </a:p>
          <a:p>
            <a:r>
              <a:rPr lang="en-US" dirty="0">
                <a:latin typeface="Century Gothic" panose="020B0502020202020204" pitchFamily="34" charset="0"/>
                <a:cs typeface="Arial" panose="020B0604020202020204" pitchFamily="34" charset="0"/>
              </a:rPr>
              <a:t>Decarboxylase begins to work when enough bacteria grow and the pH is 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entury Gothic" panose="020B0502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cs typeface="Arial" panose="020B0604020202020204" pitchFamily="34" charset="0"/>
              </a:rPr>
              <a:t>The test must be run </a:t>
            </a:r>
            <a:r>
              <a:rPr lang="en-US" u="sng" dirty="0">
                <a:latin typeface="Century Gothic" panose="020B0502020202020204" pitchFamily="34" charset="0"/>
                <a:cs typeface="Arial" panose="020B0604020202020204" pitchFamily="34" charset="0"/>
              </a:rPr>
              <a:t>anaerobically</a:t>
            </a:r>
            <a:r>
              <a:rPr lang="en-US" dirty="0">
                <a:latin typeface="Century Gothic" panose="020B0502020202020204" pitchFamily="34" charset="0"/>
                <a:cs typeface="Arial" panose="020B0604020202020204" pitchFamily="34" charset="0"/>
              </a:rPr>
              <a:t> so that the bacteria first ferment glucose in the media to produce lactic acid and bring the pH down (</a:t>
            </a:r>
            <a:r>
              <a:rPr lang="en-US" dirty="0">
                <a:highlight>
                  <a:srgbClr val="FFFF00"/>
                </a:highlight>
                <a:latin typeface="Century Gothic" panose="020B0502020202020204" pitchFamily="34" charset="0"/>
                <a:cs typeface="Arial" panose="020B0604020202020204" pitchFamily="34" charset="0"/>
              </a:rPr>
              <a:t>acidic</a:t>
            </a:r>
            <a:r>
              <a:rPr lang="en-US" dirty="0">
                <a:latin typeface="Century Gothic" panose="020B0502020202020204" pitchFamily="34" charset="0"/>
                <a:cs typeface="Arial" panose="020B0604020202020204" pitchFamily="34" charset="0"/>
              </a:rPr>
              <a:t>) changing the media to </a:t>
            </a:r>
            <a:r>
              <a:rPr lang="en-US" dirty="0">
                <a:highlight>
                  <a:srgbClr val="FFFF00"/>
                </a:highlight>
                <a:latin typeface="Century Gothic" panose="020B0502020202020204" pitchFamily="34" charset="0"/>
                <a:cs typeface="Arial" panose="020B0604020202020204" pitchFamily="34" charset="0"/>
              </a:rPr>
              <a:t>yellow</a:t>
            </a:r>
            <a:r>
              <a:rPr lang="en-US" dirty="0">
                <a:latin typeface="Century Gothic" panose="020B0502020202020204" pitchFamily="34" charset="0"/>
                <a:cs typeface="Arial" panose="020B0604020202020204" pitchFamily="34" charset="0"/>
              </a:rPr>
              <a:t>.</a:t>
            </a:r>
          </a:p>
          <a:p>
            <a:endParaRPr lang="en-US" dirty="0"/>
          </a:p>
        </p:txBody>
      </p:sp>
      <p:sp>
        <p:nvSpPr>
          <p:cNvPr id="4" name="Slide Number Placeholder 3"/>
          <p:cNvSpPr>
            <a:spLocks noGrp="1"/>
          </p:cNvSpPr>
          <p:nvPr>
            <p:ph type="sldNum" sz="quarter" idx="5"/>
          </p:nvPr>
        </p:nvSpPr>
        <p:spPr/>
        <p:txBody>
          <a:bodyPr/>
          <a:lstStyle/>
          <a:p>
            <a:fld id="{F5C622B7-A86D-C949-B9D5-356D5C5D9813}" type="slidenum">
              <a:rPr lang="en-US" smtClean="0"/>
              <a:t>11</a:t>
            </a:fld>
            <a:endParaRPr lang="en-US"/>
          </a:p>
        </p:txBody>
      </p:sp>
    </p:spTree>
    <p:extLst>
      <p:ext uri="{BB962C8B-B14F-4D97-AF65-F5344CB8AC3E}">
        <p14:creationId xmlns:p14="http://schemas.microsoft.com/office/powerpoint/2010/main" val="3546180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2/17/25</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08672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2/17/25</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88641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2/17/25</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75226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2/17/25</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15377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2/17/25</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02526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2/17/25</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90665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2/17/25</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62639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2/17/25</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44266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2/17/25</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02964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2/17/25</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93431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2/17/25</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45408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2/17/25</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63974159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23.png"/><Relationship Id="rId3" Type="http://schemas.openxmlformats.org/officeDocument/2006/relationships/image" Target="../media/image9.jpeg"/><Relationship Id="rId7" Type="http://schemas.openxmlformats.org/officeDocument/2006/relationships/image" Target="../media/image13.jpeg"/><Relationship Id="rId12"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20.png"/><Relationship Id="rId5" Type="http://schemas.openxmlformats.org/officeDocument/2006/relationships/image" Target="../media/image11.jpeg"/><Relationship Id="rId10" Type="http://schemas.openxmlformats.org/officeDocument/2006/relationships/image" Target="../media/image18.png"/><Relationship Id="rId4" Type="http://schemas.openxmlformats.org/officeDocument/2006/relationships/image" Target="../media/image10.jpeg"/><Relationship Id="rId9" Type="http://schemas.openxmlformats.org/officeDocument/2006/relationships/image" Target="../media/image16.png"/><Relationship Id="rId1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53AD8-4D85-0AD0-1AD6-C50BC33D2FDD}"/>
              </a:ext>
            </a:extLst>
          </p:cNvPr>
          <p:cNvSpPr>
            <a:spLocks noGrp="1"/>
          </p:cNvSpPr>
          <p:nvPr>
            <p:ph type="title"/>
          </p:nvPr>
        </p:nvSpPr>
        <p:spPr/>
        <p:txBody>
          <a:bodyPr/>
          <a:lstStyle/>
          <a:p>
            <a:r>
              <a:rPr lang="en-US" dirty="0"/>
              <a:t>Welcome to Bio212L Section 2!</a:t>
            </a:r>
          </a:p>
        </p:txBody>
      </p:sp>
      <p:sp>
        <p:nvSpPr>
          <p:cNvPr id="3" name="Content Placeholder 2">
            <a:extLst>
              <a:ext uri="{FF2B5EF4-FFF2-40B4-BE49-F238E27FC236}">
                <a16:creationId xmlns:a16="http://schemas.microsoft.com/office/drawing/2014/main" id="{BC705680-EBC9-463F-B409-4BEEA4DD1BC7}"/>
              </a:ext>
            </a:extLst>
          </p:cNvPr>
          <p:cNvSpPr>
            <a:spLocks noGrp="1"/>
          </p:cNvSpPr>
          <p:nvPr>
            <p:ph idx="1"/>
          </p:nvPr>
        </p:nvSpPr>
        <p:spPr>
          <a:xfrm>
            <a:off x="838200" y="1553227"/>
            <a:ext cx="10807700" cy="4939648"/>
          </a:xfrm>
        </p:spPr>
        <p:txBody>
          <a:bodyPr>
            <a:normAutofit lnSpcReduction="10000"/>
          </a:bodyPr>
          <a:lstStyle/>
          <a:p>
            <a:pPr>
              <a:spcAft>
                <a:spcPts val="1200"/>
              </a:spcAft>
            </a:pPr>
            <a:r>
              <a:rPr lang="en-US" b="1" dirty="0"/>
              <a:t>As you come in today:</a:t>
            </a:r>
            <a:endParaRPr lang="en-US" dirty="0"/>
          </a:p>
          <a:p>
            <a:pPr lvl="1">
              <a:spcAft>
                <a:spcPts val="1200"/>
              </a:spcAft>
              <a:buFont typeface="Wingdings" pitchFamily="2" charset="2"/>
              <a:buChar char="ü"/>
            </a:pPr>
            <a:r>
              <a:rPr lang="en-US" dirty="0"/>
              <a:t>Get your </a:t>
            </a:r>
            <a:r>
              <a:rPr lang="en-US" b="1" dirty="0"/>
              <a:t>lab coat </a:t>
            </a:r>
            <a:r>
              <a:rPr lang="en-US" dirty="0"/>
              <a:t>on &amp; </a:t>
            </a:r>
            <a:r>
              <a:rPr lang="en-US" b="1" dirty="0"/>
              <a:t>buttoned</a:t>
            </a:r>
            <a:r>
              <a:rPr lang="en-US" dirty="0"/>
              <a:t>!</a:t>
            </a:r>
          </a:p>
          <a:p>
            <a:pPr lvl="1">
              <a:spcAft>
                <a:spcPts val="1200"/>
              </a:spcAft>
              <a:buFont typeface="Wingdings" pitchFamily="2" charset="2"/>
              <a:buChar char="ü"/>
            </a:pPr>
            <a:r>
              <a:rPr lang="en-US" b="1" dirty="0"/>
              <a:t> Wash your hands </a:t>
            </a:r>
            <a:r>
              <a:rPr lang="en-US" dirty="0"/>
              <a:t>and </a:t>
            </a:r>
            <a:r>
              <a:rPr lang="en-US" b="1" dirty="0"/>
              <a:t>wipe down your bench </a:t>
            </a:r>
          </a:p>
          <a:p>
            <a:pPr lvl="1">
              <a:spcAft>
                <a:spcPts val="1200"/>
              </a:spcAft>
              <a:buFont typeface="Wingdings" pitchFamily="2" charset="2"/>
              <a:buChar char="ü"/>
            </a:pPr>
            <a:r>
              <a:rPr lang="en-US" dirty="0"/>
              <a:t>Turn on your </a:t>
            </a:r>
            <a:r>
              <a:rPr lang="en-US" b="1" dirty="0"/>
              <a:t>incinerator </a:t>
            </a:r>
          </a:p>
          <a:p>
            <a:pPr>
              <a:spcAft>
                <a:spcPts val="1200"/>
              </a:spcAft>
              <a:buFont typeface="Wingdings" pitchFamily="2" charset="2"/>
              <a:buChar char="ü"/>
            </a:pPr>
            <a:r>
              <a:rPr lang="en-US" dirty="0"/>
              <a:t>Write down: </a:t>
            </a:r>
          </a:p>
          <a:p>
            <a:pPr lvl="1">
              <a:spcAft>
                <a:spcPts val="1200"/>
              </a:spcAft>
              <a:buFont typeface="Wingdings" pitchFamily="2" charset="2"/>
              <a:buChar char="ü"/>
            </a:pPr>
            <a:r>
              <a:rPr lang="en-US" b="1" dirty="0">
                <a:solidFill>
                  <a:schemeClr val="accent2"/>
                </a:solidFill>
              </a:rPr>
              <a:t>the biochemical assay (</a:t>
            </a:r>
            <a:r>
              <a:rPr lang="en-US" b="1" dirty="0" err="1">
                <a:solidFill>
                  <a:schemeClr val="accent2"/>
                </a:solidFill>
              </a:rPr>
              <a:t>thurs</a:t>
            </a:r>
            <a:r>
              <a:rPr lang="en-US" b="1" dirty="0">
                <a:solidFill>
                  <a:schemeClr val="accent2"/>
                </a:solidFill>
              </a:rPr>
              <a:t> or </a:t>
            </a:r>
            <a:r>
              <a:rPr lang="en-US" b="1" dirty="0" err="1">
                <a:solidFill>
                  <a:schemeClr val="accent2"/>
                </a:solidFill>
              </a:rPr>
              <a:t>tues</a:t>
            </a:r>
            <a:r>
              <a:rPr lang="en-US" b="1" dirty="0">
                <a:solidFill>
                  <a:schemeClr val="accent2"/>
                </a:solidFill>
              </a:rPr>
              <a:t>) you’re most confused by </a:t>
            </a:r>
          </a:p>
          <a:p>
            <a:pPr lvl="1">
              <a:spcAft>
                <a:spcPts val="1200"/>
              </a:spcAft>
              <a:buFont typeface="Wingdings" pitchFamily="2" charset="2"/>
              <a:buChar char="ü"/>
            </a:pPr>
            <a:r>
              <a:rPr lang="en-US" b="1" dirty="0">
                <a:solidFill>
                  <a:schemeClr val="accent2"/>
                </a:solidFill>
              </a:rPr>
              <a:t>What you’re going to do on your snow day</a:t>
            </a:r>
          </a:p>
          <a:p>
            <a:pPr>
              <a:spcAft>
                <a:spcPts val="1200"/>
              </a:spcAft>
              <a:buFont typeface="Wingdings" pitchFamily="2" charset="2"/>
              <a:buChar char="ü"/>
            </a:pPr>
            <a:r>
              <a:rPr lang="en-US" dirty="0"/>
              <a:t>..on your whiteboard</a:t>
            </a:r>
          </a:p>
        </p:txBody>
      </p:sp>
    </p:spTree>
    <p:extLst>
      <p:ext uri="{BB962C8B-B14F-4D97-AF65-F5344CB8AC3E}">
        <p14:creationId xmlns:p14="http://schemas.microsoft.com/office/powerpoint/2010/main" val="2887816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9943E-0C3C-E447-B9A0-A1673947CEBA}"/>
              </a:ext>
            </a:extLst>
          </p:cNvPr>
          <p:cNvSpPr>
            <a:spLocks noGrp="1"/>
          </p:cNvSpPr>
          <p:nvPr>
            <p:ph type="title"/>
          </p:nvPr>
        </p:nvSpPr>
        <p:spPr>
          <a:xfrm>
            <a:off x="2818683" y="0"/>
            <a:ext cx="3413084" cy="1559412"/>
          </a:xfrm>
        </p:spPr>
        <p:txBody>
          <a:bodyPr vert="horz" lIns="91440" tIns="45720" rIns="91440" bIns="45720" rtlCol="0" anchor="b">
            <a:normAutofit/>
          </a:bodyPr>
          <a:lstStyle/>
          <a:p>
            <a:r>
              <a:rPr lang="en-US" sz="3200" dirty="0"/>
              <a:t>Acids from Carbs plate</a:t>
            </a:r>
          </a:p>
        </p:txBody>
      </p:sp>
      <p:sp>
        <p:nvSpPr>
          <p:cNvPr id="5" name="TextBox 4">
            <a:extLst>
              <a:ext uri="{FF2B5EF4-FFF2-40B4-BE49-F238E27FC236}">
                <a16:creationId xmlns:a16="http://schemas.microsoft.com/office/drawing/2014/main" id="{C70BEC91-19F0-714E-8C79-60C5E081F4BA}"/>
              </a:ext>
            </a:extLst>
          </p:cNvPr>
          <p:cNvSpPr txBox="1"/>
          <p:nvPr/>
        </p:nvSpPr>
        <p:spPr>
          <a:xfrm>
            <a:off x="818713" y="2413000"/>
            <a:ext cx="3404372" cy="3632200"/>
          </a:xfrm>
          <a:prstGeom prst="rect">
            <a:avLst/>
          </a:prstGeom>
        </p:spPr>
        <p:txBody>
          <a:bodyPr vert="horz" lIns="91440" tIns="45720" rIns="91440" bIns="45720" rtlCol="0" anchor="ctr">
            <a:normAutofit/>
          </a:bodyPr>
          <a:lstStyle/>
          <a:p>
            <a:pPr>
              <a:spcBef>
                <a:spcPct val="20000"/>
              </a:spcBef>
              <a:spcAft>
                <a:spcPts val="600"/>
              </a:spcAft>
              <a:buClr>
                <a:schemeClr val="accent1"/>
              </a:buClr>
            </a:pPr>
            <a:r>
              <a:rPr lang="en-US" sz="2800" dirty="0"/>
              <a:t>Use one loop with big chunk just like salt tolerance plate</a:t>
            </a:r>
          </a:p>
        </p:txBody>
      </p:sp>
      <p:pic>
        <p:nvPicPr>
          <p:cNvPr id="9" name="Content Placeholder 8">
            <a:extLst>
              <a:ext uri="{FF2B5EF4-FFF2-40B4-BE49-F238E27FC236}">
                <a16:creationId xmlns:a16="http://schemas.microsoft.com/office/drawing/2014/main" id="{88A68658-BC0C-7478-A324-BD6E14F4B194}"/>
              </a:ext>
            </a:extLst>
          </p:cNvPr>
          <p:cNvPicPr>
            <a:picLocks noGrp="1" noChangeAspect="1"/>
          </p:cNvPicPr>
          <p:nvPr>
            <p:ph idx="1"/>
          </p:nvPr>
        </p:nvPicPr>
        <p:blipFill rotWithShape="1">
          <a:blip r:embed="rId3"/>
          <a:srcRect l="6209" t="251" r="5893" b="-250"/>
          <a:stretch/>
        </p:blipFill>
        <p:spPr>
          <a:xfrm>
            <a:off x="5603706" y="1258529"/>
            <a:ext cx="5638853" cy="4330205"/>
          </a:xfrm>
          <a:prstGeom prst="rect">
            <a:avLst/>
          </a:prstGeom>
        </p:spPr>
      </p:pic>
      <p:pic>
        <p:nvPicPr>
          <p:cNvPr id="3" name="Picture 2">
            <a:extLst>
              <a:ext uri="{FF2B5EF4-FFF2-40B4-BE49-F238E27FC236}">
                <a16:creationId xmlns:a16="http://schemas.microsoft.com/office/drawing/2014/main" id="{B93DECD8-468E-5859-6B14-AB7014196C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4587"/>
            <a:ext cx="1641486" cy="1663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007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9943E-0C3C-E447-B9A0-A1673947CEBA}"/>
              </a:ext>
            </a:extLst>
          </p:cNvPr>
          <p:cNvSpPr>
            <a:spLocks noGrp="1"/>
          </p:cNvSpPr>
          <p:nvPr>
            <p:ph type="title"/>
          </p:nvPr>
        </p:nvSpPr>
        <p:spPr>
          <a:xfrm>
            <a:off x="2125906" y="394943"/>
            <a:ext cx="9614580" cy="1058089"/>
          </a:xfrm>
          <a:effectLst/>
        </p:spPr>
        <p:txBody>
          <a:bodyPr vert="horz" lIns="91440" tIns="45720" rIns="91440" bIns="45720" rtlCol="0" anchor="b">
            <a:normAutofit/>
          </a:bodyPr>
          <a:lstStyle/>
          <a:p>
            <a:r>
              <a:rPr lang="en-US" sz="4400" dirty="0">
                <a:solidFill>
                  <a:schemeClr val="tx1"/>
                </a:solidFill>
              </a:rPr>
              <a:t>Decarboxylase test</a:t>
            </a:r>
          </a:p>
        </p:txBody>
      </p:sp>
      <p:pic>
        <p:nvPicPr>
          <p:cNvPr id="6" name="Content Placeholder 5" descr="A diagram of a car&#10;&#10;Description automatically generated with medium confidence">
            <a:extLst>
              <a:ext uri="{FF2B5EF4-FFF2-40B4-BE49-F238E27FC236}">
                <a16:creationId xmlns:a16="http://schemas.microsoft.com/office/drawing/2014/main" id="{A69672DD-FA99-CF4C-BF29-B1388F88E40C}"/>
              </a:ext>
            </a:extLst>
          </p:cNvPr>
          <p:cNvPicPr>
            <a:picLocks noGrp="1" noChangeAspect="1"/>
          </p:cNvPicPr>
          <p:nvPr>
            <p:ph idx="1"/>
          </p:nvPr>
        </p:nvPicPr>
        <p:blipFill>
          <a:blip r:embed="rId3"/>
          <a:stretch>
            <a:fillRect/>
          </a:stretch>
        </p:blipFill>
        <p:spPr>
          <a:xfrm>
            <a:off x="1112304" y="2976315"/>
            <a:ext cx="4837517" cy="838503"/>
          </a:xfrm>
        </p:spPr>
      </p:pic>
      <p:sp>
        <p:nvSpPr>
          <p:cNvPr id="8" name="Oval 7">
            <a:extLst>
              <a:ext uri="{FF2B5EF4-FFF2-40B4-BE49-F238E27FC236}">
                <a16:creationId xmlns:a16="http://schemas.microsoft.com/office/drawing/2014/main" id="{4F475875-922D-DD42-869F-F68843A5682F}"/>
              </a:ext>
            </a:extLst>
          </p:cNvPr>
          <p:cNvSpPr/>
          <p:nvPr/>
        </p:nvSpPr>
        <p:spPr>
          <a:xfrm>
            <a:off x="3774598" y="3476443"/>
            <a:ext cx="485335" cy="49298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st tubes with different colored liquids&#10;&#10;Description automatically generated">
            <a:extLst>
              <a:ext uri="{FF2B5EF4-FFF2-40B4-BE49-F238E27FC236}">
                <a16:creationId xmlns:a16="http://schemas.microsoft.com/office/drawing/2014/main" id="{64A22052-8174-724B-B7E9-3EF5BBFD5911}"/>
              </a:ext>
            </a:extLst>
          </p:cNvPr>
          <p:cNvPicPr>
            <a:picLocks noChangeAspect="1"/>
          </p:cNvPicPr>
          <p:nvPr/>
        </p:nvPicPr>
        <p:blipFill>
          <a:blip r:embed="rId4"/>
          <a:stretch>
            <a:fillRect/>
          </a:stretch>
        </p:blipFill>
        <p:spPr>
          <a:xfrm>
            <a:off x="6294853" y="1782787"/>
            <a:ext cx="5445633" cy="4018406"/>
          </a:xfrm>
          <a:prstGeom prst="rect">
            <a:avLst/>
          </a:prstGeom>
        </p:spPr>
      </p:pic>
      <p:sp>
        <p:nvSpPr>
          <p:cNvPr id="7" name="Oval 6">
            <a:extLst>
              <a:ext uri="{FF2B5EF4-FFF2-40B4-BE49-F238E27FC236}">
                <a16:creationId xmlns:a16="http://schemas.microsoft.com/office/drawing/2014/main" id="{6678AEC8-AEE0-3842-9A0F-F205A557E9E5}"/>
              </a:ext>
            </a:extLst>
          </p:cNvPr>
          <p:cNvSpPr/>
          <p:nvPr/>
        </p:nvSpPr>
        <p:spPr>
          <a:xfrm>
            <a:off x="2125906" y="2886015"/>
            <a:ext cx="917174" cy="83692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AF1D7CE-0503-AC45-A476-D8F8BDDC0E53}"/>
              </a:ext>
            </a:extLst>
          </p:cNvPr>
          <p:cNvSpPr txBox="1"/>
          <p:nvPr/>
        </p:nvSpPr>
        <p:spPr>
          <a:xfrm>
            <a:off x="1644940" y="4711285"/>
            <a:ext cx="3934484" cy="978729"/>
          </a:xfrm>
          <a:prstGeom prst="rect">
            <a:avLst/>
          </a:prstGeom>
          <a:noFill/>
        </p:spPr>
        <p:txBody>
          <a:bodyPr wrap="square" rtlCol="0">
            <a:spAutoFit/>
          </a:bodyPr>
          <a:lstStyle/>
          <a:p>
            <a:pPr defTabSz="365760">
              <a:spcAft>
                <a:spcPts val="600"/>
              </a:spcAft>
            </a:pPr>
            <a:r>
              <a:rPr lang="en-US" sz="1920" kern="1200">
                <a:solidFill>
                  <a:schemeClr val="accent6"/>
                </a:solidFill>
                <a:latin typeface="Century Gothic" panose="020B0502020202020204" pitchFamily="34" charset="0"/>
                <a:ea typeface="+mn-ea"/>
                <a:cs typeface="Arial" panose="020B0604020202020204" pitchFamily="34" charset="0"/>
              </a:rPr>
              <a:t>Remember to </a:t>
            </a:r>
            <a:r>
              <a:rPr lang="en-US" sz="1920" u="sng" kern="1200">
                <a:solidFill>
                  <a:schemeClr val="accent6"/>
                </a:solidFill>
                <a:latin typeface="Century Gothic" panose="020B0502020202020204" pitchFamily="34" charset="0"/>
                <a:ea typeface="+mn-ea"/>
                <a:cs typeface="Arial" panose="020B0604020202020204" pitchFamily="34" charset="0"/>
              </a:rPr>
              <a:t>cover with mineral oil </a:t>
            </a:r>
            <a:r>
              <a:rPr lang="en-US" sz="1920" kern="1200">
                <a:solidFill>
                  <a:schemeClr val="accent6"/>
                </a:solidFill>
                <a:latin typeface="Century Gothic" panose="020B0502020202020204" pitchFamily="34" charset="0"/>
                <a:ea typeface="+mn-ea"/>
                <a:cs typeface="Arial" panose="020B0604020202020204" pitchFamily="34" charset="0"/>
              </a:rPr>
              <a:t>to create anoxic environment!</a:t>
            </a:r>
            <a:endParaRPr lang="en-US" sz="2400">
              <a:solidFill>
                <a:schemeClr val="accent6"/>
              </a:solidFill>
              <a:latin typeface="Century Gothic" panose="020B0502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E31FEEDF-B1DC-EE4F-B73F-785DD3BC2AC4}"/>
              </a:ext>
            </a:extLst>
          </p:cNvPr>
          <p:cNvSpPr txBox="1"/>
          <p:nvPr/>
        </p:nvSpPr>
        <p:spPr>
          <a:xfrm>
            <a:off x="6732838" y="5949957"/>
            <a:ext cx="3934484" cy="313932"/>
          </a:xfrm>
          <a:prstGeom prst="rect">
            <a:avLst/>
          </a:prstGeom>
          <a:noFill/>
        </p:spPr>
        <p:txBody>
          <a:bodyPr wrap="square" rtlCol="0">
            <a:spAutoFit/>
          </a:bodyPr>
          <a:lstStyle/>
          <a:p>
            <a:pPr defTabSz="365760">
              <a:spcAft>
                <a:spcPts val="600"/>
              </a:spcAft>
            </a:pPr>
            <a:r>
              <a:rPr lang="en-US" sz="1440" kern="1200" dirty="0">
                <a:latin typeface="+mn-lt"/>
                <a:ea typeface="+mn-ea"/>
                <a:cs typeface="+mn-cs"/>
              </a:rPr>
              <a:t>Amino acids: arginine, lysine or ornithine</a:t>
            </a:r>
            <a:endParaRPr lang="en-US" dirty="0"/>
          </a:p>
        </p:txBody>
      </p:sp>
      <p:sp>
        <p:nvSpPr>
          <p:cNvPr id="17" name="TextBox 16">
            <a:extLst>
              <a:ext uri="{FF2B5EF4-FFF2-40B4-BE49-F238E27FC236}">
                <a16:creationId xmlns:a16="http://schemas.microsoft.com/office/drawing/2014/main" id="{0A5766AB-1321-D34E-80B2-7AD54999BA26}"/>
              </a:ext>
            </a:extLst>
          </p:cNvPr>
          <p:cNvSpPr txBox="1"/>
          <p:nvPr/>
        </p:nvSpPr>
        <p:spPr>
          <a:xfrm>
            <a:off x="6435962" y="2443608"/>
            <a:ext cx="296876" cy="313932"/>
          </a:xfrm>
          <a:prstGeom prst="rect">
            <a:avLst/>
          </a:prstGeom>
          <a:noFill/>
        </p:spPr>
        <p:txBody>
          <a:bodyPr wrap="none" rtlCol="0">
            <a:spAutoFit/>
          </a:bodyPr>
          <a:lstStyle/>
          <a:p>
            <a:pPr defTabSz="365760">
              <a:spcAft>
                <a:spcPts val="600"/>
              </a:spcAft>
            </a:pPr>
            <a:r>
              <a:rPr lang="en-US" sz="1440" kern="1200">
                <a:solidFill>
                  <a:schemeClr val="bg1"/>
                </a:solidFill>
                <a:latin typeface="+mn-lt"/>
                <a:ea typeface="+mn-ea"/>
                <a:cs typeface="+mn-cs"/>
              </a:rPr>
              <a:t>+</a:t>
            </a:r>
            <a:endParaRPr lang="en-US">
              <a:solidFill>
                <a:schemeClr val="bg1"/>
              </a:solidFill>
            </a:endParaRPr>
          </a:p>
        </p:txBody>
      </p:sp>
      <p:sp>
        <p:nvSpPr>
          <p:cNvPr id="20" name="TextBox 19">
            <a:extLst>
              <a:ext uri="{FF2B5EF4-FFF2-40B4-BE49-F238E27FC236}">
                <a16:creationId xmlns:a16="http://schemas.microsoft.com/office/drawing/2014/main" id="{9297E462-CD21-914A-BA59-CD12E8351601}"/>
              </a:ext>
            </a:extLst>
          </p:cNvPr>
          <p:cNvSpPr txBox="1"/>
          <p:nvPr/>
        </p:nvSpPr>
        <p:spPr>
          <a:xfrm>
            <a:off x="495777" y="2349499"/>
            <a:ext cx="296876" cy="313932"/>
          </a:xfrm>
          <a:prstGeom prst="rect">
            <a:avLst/>
          </a:prstGeom>
          <a:noFill/>
        </p:spPr>
        <p:txBody>
          <a:bodyPr wrap="none" rtlCol="0">
            <a:spAutoFit/>
          </a:bodyPr>
          <a:lstStyle/>
          <a:p>
            <a:pPr defTabSz="365760">
              <a:spcAft>
                <a:spcPts val="600"/>
              </a:spcAft>
            </a:pPr>
            <a:r>
              <a:rPr lang="en-US" sz="1440" kern="1200">
                <a:solidFill>
                  <a:schemeClr val="bg1"/>
                </a:solidFill>
                <a:latin typeface="+mn-lt"/>
                <a:ea typeface="+mn-ea"/>
                <a:cs typeface="+mn-cs"/>
              </a:rPr>
              <a:t>+</a:t>
            </a:r>
            <a:endParaRPr lang="en-US">
              <a:solidFill>
                <a:schemeClr val="bg1"/>
              </a:solidFill>
            </a:endParaRPr>
          </a:p>
        </p:txBody>
      </p:sp>
      <p:sp>
        <p:nvSpPr>
          <p:cNvPr id="3" name="TextBox 2">
            <a:extLst>
              <a:ext uri="{FF2B5EF4-FFF2-40B4-BE49-F238E27FC236}">
                <a16:creationId xmlns:a16="http://schemas.microsoft.com/office/drawing/2014/main" id="{D2CFD3AE-FFD6-14D5-C7BC-0A17938008FC}"/>
              </a:ext>
            </a:extLst>
          </p:cNvPr>
          <p:cNvSpPr txBox="1"/>
          <p:nvPr/>
        </p:nvSpPr>
        <p:spPr>
          <a:xfrm>
            <a:off x="1529462" y="4018585"/>
            <a:ext cx="4035079" cy="313932"/>
          </a:xfrm>
          <a:prstGeom prst="rect">
            <a:avLst/>
          </a:prstGeom>
          <a:noFill/>
        </p:spPr>
        <p:txBody>
          <a:bodyPr wrap="none" rtlCol="0">
            <a:spAutoFit/>
          </a:bodyPr>
          <a:lstStyle/>
          <a:p>
            <a:pPr defTabSz="365760">
              <a:spcAft>
                <a:spcPts val="600"/>
              </a:spcAft>
            </a:pPr>
            <a:r>
              <a:rPr lang="en-US" sz="1440" kern="1200">
                <a:latin typeface="+mn-lt"/>
                <a:ea typeface="+mn-ea"/>
                <a:cs typeface="+mn-cs"/>
              </a:rPr>
              <a:t>Removes carboxyl group from amino acids</a:t>
            </a:r>
            <a:endParaRPr lang="en-US"/>
          </a:p>
        </p:txBody>
      </p:sp>
      <p:pic>
        <p:nvPicPr>
          <p:cNvPr id="4" name="Picture 12">
            <a:extLst>
              <a:ext uri="{FF2B5EF4-FFF2-40B4-BE49-F238E27FC236}">
                <a16:creationId xmlns:a16="http://schemas.microsoft.com/office/drawing/2014/main" id="{A47B9F0C-9949-6059-A13B-60E46F3B24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173" r="18025"/>
          <a:stretch/>
        </p:blipFill>
        <p:spPr bwMode="auto">
          <a:xfrm>
            <a:off x="792653" y="232513"/>
            <a:ext cx="1088485" cy="176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7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9943E-0C3C-E447-B9A0-A1673947CEBA}"/>
              </a:ext>
            </a:extLst>
          </p:cNvPr>
          <p:cNvSpPr>
            <a:spLocks noGrp="1"/>
          </p:cNvSpPr>
          <p:nvPr>
            <p:ph type="title"/>
          </p:nvPr>
        </p:nvSpPr>
        <p:spPr/>
        <p:txBody>
          <a:bodyPr/>
          <a:lstStyle/>
          <a:p>
            <a:pPr algn="ctr"/>
            <a:r>
              <a:rPr lang="en-US" dirty="0">
                <a:solidFill>
                  <a:schemeClr val="tx1"/>
                </a:solidFill>
                <a:cs typeface="Arial" panose="020B0604020202020204" pitchFamily="34" charset="0"/>
              </a:rPr>
              <a:t>Phenylalanine Deaminase test</a:t>
            </a:r>
          </a:p>
        </p:txBody>
      </p:sp>
      <p:pic>
        <p:nvPicPr>
          <p:cNvPr id="6" name="Content Placeholder 5">
            <a:extLst>
              <a:ext uri="{FF2B5EF4-FFF2-40B4-BE49-F238E27FC236}">
                <a16:creationId xmlns:a16="http://schemas.microsoft.com/office/drawing/2014/main" id="{B2731233-392F-AE49-A9E3-D33F44402B0F}"/>
              </a:ext>
            </a:extLst>
          </p:cNvPr>
          <p:cNvPicPr>
            <a:picLocks noGrp="1" noChangeAspect="1"/>
          </p:cNvPicPr>
          <p:nvPr>
            <p:ph idx="1"/>
          </p:nvPr>
        </p:nvPicPr>
        <p:blipFill>
          <a:blip r:embed="rId3"/>
          <a:stretch>
            <a:fillRect/>
          </a:stretch>
        </p:blipFill>
        <p:spPr>
          <a:xfrm>
            <a:off x="683712" y="3020927"/>
            <a:ext cx="6657412" cy="2370442"/>
          </a:xfrm>
        </p:spPr>
      </p:pic>
      <p:sp>
        <p:nvSpPr>
          <p:cNvPr id="7" name="Oval 6">
            <a:extLst>
              <a:ext uri="{FF2B5EF4-FFF2-40B4-BE49-F238E27FC236}">
                <a16:creationId xmlns:a16="http://schemas.microsoft.com/office/drawing/2014/main" id="{EEB26997-CE87-9E4B-BC8A-D02E14C36C9E}"/>
              </a:ext>
            </a:extLst>
          </p:cNvPr>
          <p:cNvSpPr/>
          <p:nvPr/>
        </p:nvSpPr>
        <p:spPr>
          <a:xfrm flipV="1">
            <a:off x="1717964" y="4070205"/>
            <a:ext cx="650290" cy="47408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393C1D1-CDB2-AB44-B954-B3A38C238165}"/>
              </a:ext>
            </a:extLst>
          </p:cNvPr>
          <p:cNvPicPr>
            <a:picLocks noChangeAspect="1"/>
          </p:cNvPicPr>
          <p:nvPr/>
        </p:nvPicPr>
        <p:blipFill>
          <a:blip r:embed="rId4"/>
          <a:stretch>
            <a:fillRect/>
          </a:stretch>
        </p:blipFill>
        <p:spPr>
          <a:xfrm>
            <a:off x="7967663" y="1591206"/>
            <a:ext cx="3386137" cy="4858969"/>
          </a:xfrm>
          <a:prstGeom prst="rect">
            <a:avLst/>
          </a:prstGeom>
        </p:spPr>
      </p:pic>
      <p:sp>
        <p:nvSpPr>
          <p:cNvPr id="3" name="TextBox 2">
            <a:extLst>
              <a:ext uri="{FF2B5EF4-FFF2-40B4-BE49-F238E27FC236}">
                <a16:creationId xmlns:a16="http://schemas.microsoft.com/office/drawing/2014/main" id="{A5880730-59A0-D196-263F-E8B150065B47}"/>
              </a:ext>
            </a:extLst>
          </p:cNvPr>
          <p:cNvSpPr txBox="1"/>
          <p:nvPr/>
        </p:nvSpPr>
        <p:spPr>
          <a:xfrm>
            <a:off x="683712" y="5593568"/>
            <a:ext cx="6402202" cy="461665"/>
          </a:xfrm>
          <a:prstGeom prst="rect">
            <a:avLst/>
          </a:prstGeom>
          <a:noFill/>
        </p:spPr>
        <p:txBody>
          <a:bodyPr wrap="none" rtlCol="0">
            <a:spAutoFit/>
          </a:bodyPr>
          <a:lstStyle/>
          <a:p>
            <a:r>
              <a:rPr lang="en-US" sz="2400" dirty="0"/>
              <a:t>Removes amine group from amino acid </a:t>
            </a:r>
            <a:r>
              <a:rPr lang="en-US" sz="2400" dirty="0" err="1"/>
              <a:t>Phe</a:t>
            </a:r>
            <a:r>
              <a:rPr lang="en-US" sz="2400" dirty="0"/>
              <a:t>.</a:t>
            </a:r>
          </a:p>
        </p:txBody>
      </p:sp>
      <p:pic>
        <p:nvPicPr>
          <p:cNvPr id="4" name="Picture 10" descr="Irish Flag Shamrock Magnet">
            <a:extLst>
              <a:ext uri="{FF2B5EF4-FFF2-40B4-BE49-F238E27FC236}">
                <a16:creationId xmlns:a16="http://schemas.microsoft.com/office/drawing/2014/main" id="{8E7CD454-BA04-2844-C8E8-F7E0CD66C9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559" y="270962"/>
            <a:ext cx="1712550" cy="171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805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9943E-0C3C-E447-B9A0-A1673947CEBA}"/>
              </a:ext>
            </a:extLst>
          </p:cNvPr>
          <p:cNvSpPr>
            <a:spLocks noGrp="1"/>
          </p:cNvSpPr>
          <p:nvPr>
            <p:ph type="title"/>
          </p:nvPr>
        </p:nvSpPr>
        <p:spPr/>
        <p:txBody>
          <a:bodyPr/>
          <a:lstStyle/>
          <a:p>
            <a:pPr algn="ctr"/>
            <a:r>
              <a:rPr lang="en-US" dirty="0">
                <a:solidFill>
                  <a:schemeClr val="tx1"/>
                </a:solidFill>
                <a:cs typeface="Arial" panose="020B0604020202020204" pitchFamily="34" charset="0"/>
              </a:rPr>
              <a:t>Indole Test</a:t>
            </a:r>
          </a:p>
        </p:txBody>
      </p:sp>
      <p:sp>
        <p:nvSpPr>
          <p:cNvPr id="3" name="Content Placeholder 2">
            <a:extLst>
              <a:ext uri="{FF2B5EF4-FFF2-40B4-BE49-F238E27FC236}">
                <a16:creationId xmlns:a16="http://schemas.microsoft.com/office/drawing/2014/main" id="{CE02250A-1668-4D45-B423-2D0E939D0032}"/>
              </a:ext>
            </a:extLst>
          </p:cNvPr>
          <p:cNvSpPr>
            <a:spLocks noGrp="1"/>
          </p:cNvSpPr>
          <p:nvPr>
            <p:ph idx="1"/>
          </p:nvPr>
        </p:nvSpPr>
        <p:spPr>
          <a:xfrm>
            <a:off x="314326" y="5250872"/>
            <a:ext cx="7729538" cy="1138985"/>
          </a:xfrm>
        </p:spPr>
        <p:txBody>
          <a:bodyPr>
            <a:normAutofit fontScale="55000" lnSpcReduction="20000"/>
          </a:bodyPr>
          <a:lstStyle/>
          <a:p>
            <a:pPr marL="0" indent="0">
              <a:buNone/>
            </a:pPr>
            <a:r>
              <a:rPr lang="en-US" sz="2400" b="1" u="sng" dirty="0">
                <a:latin typeface="Century Gothic" panose="020B0502020202020204" pitchFamily="34" charset="0"/>
                <a:cs typeface="Arial" panose="020B0604020202020204" pitchFamily="34" charset="0"/>
              </a:rPr>
              <a:t>This week</a:t>
            </a:r>
            <a:r>
              <a:rPr lang="en-US" sz="2400" dirty="0">
                <a:latin typeface="Century Gothic" panose="020B0502020202020204" pitchFamily="34" charset="0"/>
                <a:cs typeface="Arial" panose="020B0604020202020204" pitchFamily="34" charset="0"/>
              </a:rPr>
              <a:t>: Inoculate tryptone broth.</a:t>
            </a:r>
          </a:p>
          <a:p>
            <a:pPr marL="0" indent="0">
              <a:buNone/>
            </a:pPr>
            <a:endParaRPr lang="en-US" sz="2400" dirty="0">
              <a:latin typeface="Century Gothic" panose="020B0502020202020204" pitchFamily="34" charset="0"/>
              <a:cs typeface="Arial" panose="020B0604020202020204" pitchFamily="34" charset="0"/>
            </a:endParaRPr>
          </a:p>
          <a:p>
            <a:pPr marL="0" indent="0">
              <a:buNone/>
            </a:pPr>
            <a:r>
              <a:rPr lang="en-US" sz="2400" b="1" u="sng" dirty="0">
                <a:latin typeface="Century Gothic" panose="020B0502020202020204" pitchFamily="34" charset="0"/>
                <a:cs typeface="Arial" panose="020B0604020202020204" pitchFamily="34" charset="0"/>
              </a:rPr>
              <a:t>Next week</a:t>
            </a:r>
            <a:r>
              <a:rPr lang="en-US" sz="2400" dirty="0">
                <a:latin typeface="Century Gothic" panose="020B0502020202020204" pitchFamily="34" charset="0"/>
                <a:cs typeface="Arial" panose="020B0604020202020204" pitchFamily="34" charset="0"/>
              </a:rPr>
              <a:t>: Add Kovac's reagent directly to the incubated broth, read test results immediately.</a:t>
            </a:r>
          </a:p>
        </p:txBody>
      </p:sp>
      <p:pic>
        <p:nvPicPr>
          <p:cNvPr id="6" name="Picture 5">
            <a:extLst>
              <a:ext uri="{FF2B5EF4-FFF2-40B4-BE49-F238E27FC236}">
                <a16:creationId xmlns:a16="http://schemas.microsoft.com/office/drawing/2014/main" id="{F36EDCB6-C413-AD4A-8953-AE18B3FF06A8}"/>
              </a:ext>
            </a:extLst>
          </p:cNvPr>
          <p:cNvPicPr>
            <a:picLocks noChangeAspect="1"/>
          </p:cNvPicPr>
          <p:nvPr/>
        </p:nvPicPr>
        <p:blipFill>
          <a:blip r:embed="rId3"/>
          <a:stretch>
            <a:fillRect/>
          </a:stretch>
        </p:blipFill>
        <p:spPr>
          <a:xfrm>
            <a:off x="7526316" y="1690688"/>
            <a:ext cx="3885193" cy="4582942"/>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32300ADF-6374-27F1-96B1-296698465E44}"/>
              </a:ext>
            </a:extLst>
          </p:cNvPr>
          <p:cNvPicPr>
            <a:picLocks noChangeAspect="1"/>
          </p:cNvPicPr>
          <p:nvPr/>
        </p:nvPicPr>
        <p:blipFill>
          <a:blip r:embed="rId4"/>
          <a:stretch>
            <a:fillRect/>
          </a:stretch>
        </p:blipFill>
        <p:spPr>
          <a:xfrm>
            <a:off x="663864" y="2555388"/>
            <a:ext cx="6342644" cy="1215357"/>
          </a:xfrm>
          <a:prstGeom prst="rect">
            <a:avLst/>
          </a:prstGeom>
        </p:spPr>
      </p:pic>
      <p:sp>
        <p:nvSpPr>
          <p:cNvPr id="10" name="TextBox 9">
            <a:extLst>
              <a:ext uri="{FF2B5EF4-FFF2-40B4-BE49-F238E27FC236}">
                <a16:creationId xmlns:a16="http://schemas.microsoft.com/office/drawing/2014/main" id="{5D56CE40-D3FF-832F-F8C0-53257E70E4C9}"/>
              </a:ext>
            </a:extLst>
          </p:cNvPr>
          <p:cNvSpPr txBox="1"/>
          <p:nvPr/>
        </p:nvSpPr>
        <p:spPr>
          <a:xfrm>
            <a:off x="387954" y="4105194"/>
            <a:ext cx="7019871" cy="830997"/>
          </a:xfrm>
          <a:prstGeom prst="rect">
            <a:avLst/>
          </a:prstGeom>
          <a:noFill/>
        </p:spPr>
        <p:txBody>
          <a:bodyPr wrap="none" rtlCol="0">
            <a:spAutoFit/>
          </a:bodyPr>
          <a:lstStyle/>
          <a:p>
            <a:pPr algn="ctr"/>
            <a:r>
              <a:rPr lang="en-US" sz="2400" dirty="0">
                <a:solidFill>
                  <a:schemeClr val="accent5"/>
                </a:solidFill>
              </a:rPr>
              <a:t>Tryptophanase converts tryptophan to indole.</a:t>
            </a:r>
          </a:p>
          <a:p>
            <a:pPr algn="ctr"/>
            <a:r>
              <a:rPr lang="en-US" sz="2400" dirty="0">
                <a:solidFill>
                  <a:schemeClr val="accent5"/>
                </a:solidFill>
              </a:rPr>
              <a:t>We test for indole.</a:t>
            </a:r>
          </a:p>
        </p:txBody>
      </p:sp>
      <p:pic>
        <p:nvPicPr>
          <p:cNvPr id="4" name="Picture 4" descr="39,152 Tripping Falling Stock Photos, High-Res Pictures, and Images - Getty  Images | Woman tripping falling">
            <a:extLst>
              <a:ext uri="{FF2B5EF4-FFF2-40B4-BE49-F238E27FC236}">
                <a16:creationId xmlns:a16="http://schemas.microsoft.com/office/drawing/2014/main" id="{1E48114C-8E50-BFA5-71C6-447716969D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235" r="14314"/>
          <a:stretch/>
        </p:blipFill>
        <p:spPr bwMode="auto">
          <a:xfrm>
            <a:off x="2526860" y="309375"/>
            <a:ext cx="1844040" cy="181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61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9943E-0C3C-E447-B9A0-A1673947CEBA}"/>
              </a:ext>
            </a:extLst>
          </p:cNvPr>
          <p:cNvSpPr>
            <a:spLocks noGrp="1"/>
          </p:cNvSpPr>
          <p:nvPr>
            <p:ph type="title"/>
          </p:nvPr>
        </p:nvSpPr>
        <p:spPr/>
        <p:txBody>
          <a:bodyPr/>
          <a:lstStyle/>
          <a:p>
            <a:pPr algn="ctr"/>
            <a:r>
              <a:rPr lang="en-US" dirty="0">
                <a:solidFill>
                  <a:schemeClr val="tx1"/>
                </a:solidFill>
                <a:cs typeface="Arial" panose="020B0604020202020204" pitchFamily="34" charset="0"/>
              </a:rPr>
              <a:t>Starch Hydrolysis</a:t>
            </a:r>
          </a:p>
        </p:txBody>
      </p:sp>
      <p:sp>
        <p:nvSpPr>
          <p:cNvPr id="3" name="Content Placeholder 2">
            <a:extLst>
              <a:ext uri="{FF2B5EF4-FFF2-40B4-BE49-F238E27FC236}">
                <a16:creationId xmlns:a16="http://schemas.microsoft.com/office/drawing/2014/main" id="{CE02250A-1668-4D45-B423-2D0E939D0032}"/>
              </a:ext>
            </a:extLst>
          </p:cNvPr>
          <p:cNvSpPr>
            <a:spLocks noGrp="1"/>
          </p:cNvSpPr>
          <p:nvPr>
            <p:ph idx="1"/>
          </p:nvPr>
        </p:nvSpPr>
        <p:spPr>
          <a:xfrm>
            <a:off x="279952" y="2141537"/>
            <a:ext cx="6378023" cy="4351338"/>
          </a:xfrm>
        </p:spPr>
        <p:txBody>
          <a:bodyPr>
            <a:normAutofit/>
          </a:bodyPr>
          <a:lstStyle/>
          <a:p>
            <a:r>
              <a:rPr lang="en-US" sz="2400" dirty="0">
                <a:cs typeface="Arial" panose="020B0604020202020204" pitchFamily="34" charset="0"/>
              </a:rPr>
              <a:t>Alpha-amylase</a:t>
            </a:r>
          </a:p>
          <a:p>
            <a:pPr lvl="1"/>
            <a:r>
              <a:rPr lang="en-US" sz="1600" dirty="0">
                <a:cs typeface="Arial" panose="020B0604020202020204" pitchFamily="34" charset="0"/>
              </a:rPr>
              <a:t>catalyzes the hydrolysis of starch into maltose</a:t>
            </a:r>
          </a:p>
        </p:txBody>
      </p:sp>
      <p:pic>
        <p:nvPicPr>
          <p:cNvPr id="6" name="Picture 5">
            <a:extLst>
              <a:ext uri="{FF2B5EF4-FFF2-40B4-BE49-F238E27FC236}">
                <a16:creationId xmlns:a16="http://schemas.microsoft.com/office/drawing/2014/main" id="{74851A70-F787-2A4B-B7E4-F8B965E982CC}"/>
              </a:ext>
            </a:extLst>
          </p:cNvPr>
          <p:cNvPicPr>
            <a:picLocks noChangeAspect="1"/>
          </p:cNvPicPr>
          <p:nvPr/>
        </p:nvPicPr>
        <p:blipFill>
          <a:blip r:embed="rId3"/>
          <a:stretch>
            <a:fillRect/>
          </a:stretch>
        </p:blipFill>
        <p:spPr>
          <a:xfrm>
            <a:off x="7086600" y="2023347"/>
            <a:ext cx="4589462" cy="4359989"/>
          </a:xfrm>
          <a:prstGeom prst="rect">
            <a:avLst/>
          </a:prstGeom>
        </p:spPr>
      </p:pic>
      <p:pic>
        <p:nvPicPr>
          <p:cNvPr id="4" name="Picture 6" descr="14 Types of Sweet Potatoes - Jessica Gavin">
            <a:extLst>
              <a:ext uri="{FF2B5EF4-FFF2-40B4-BE49-F238E27FC236}">
                <a16:creationId xmlns:a16="http://schemas.microsoft.com/office/drawing/2014/main" id="{59937680-CE7B-A932-378C-8F2356496F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66" r="5237"/>
          <a:stretch/>
        </p:blipFill>
        <p:spPr bwMode="auto">
          <a:xfrm>
            <a:off x="1507443" y="203563"/>
            <a:ext cx="2114036" cy="1712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671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9943E-0C3C-E447-B9A0-A1673947CEBA}"/>
              </a:ext>
            </a:extLst>
          </p:cNvPr>
          <p:cNvSpPr>
            <a:spLocks noGrp="1"/>
          </p:cNvSpPr>
          <p:nvPr>
            <p:ph type="title"/>
          </p:nvPr>
        </p:nvSpPr>
        <p:spPr/>
        <p:txBody>
          <a:bodyPr/>
          <a:lstStyle/>
          <a:p>
            <a:pPr algn="ctr"/>
            <a:r>
              <a:rPr lang="en-US" dirty="0">
                <a:solidFill>
                  <a:schemeClr val="tx1"/>
                </a:solidFill>
                <a:cs typeface="Arial" panose="020B0604020202020204" pitchFamily="34" charset="0"/>
              </a:rPr>
              <a:t>Voges-Proskauer (VP) Test</a:t>
            </a:r>
          </a:p>
        </p:txBody>
      </p:sp>
      <p:sp>
        <p:nvSpPr>
          <p:cNvPr id="3" name="Content Placeholder 2">
            <a:extLst>
              <a:ext uri="{FF2B5EF4-FFF2-40B4-BE49-F238E27FC236}">
                <a16:creationId xmlns:a16="http://schemas.microsoft.com/office/drawing/2014/main" id="{CE02250A-1668-4D45-B423-2D0E939D0032}"/>
              </a:ext>
            </a:extLst>
          </p:cNvPr>
          <p:cNvSpPr>
            <a:spLocks noGrp="1"/>
          </p:cNvSpPr>
          <p:nvPr>
            <p:ph idx="1"/>
          </p:nvPr>
        </p:nvSpPr>
        <p:spPr>
          <a:xfrm>
            <a:off x="222802" y="2563317"/>
            <a:ext cx="6234596" cy="3745571"/>
          </a:xfrm>
        </p:spPr>
        <p:txBody>
          <a:bodyPr>
            <a:normAutofit/>
          </a:bodyPr>
          <a:lstStyle/>
          <a:p>
            <a:r>
              <a:rPr lang="en-US" sz="2400" dirty="0">
                <a:cs typeface="Arial" panose="020B0604020202020204" pitchFamily="34" charset="0"/>
              </a:rPr>
              <a:t>Identifies production of acetoin</a:t>
            </a:r>
          </a:p>
          <a:p>
            <a:r>
              <a:rPr lang="en-US" sz="2400" dirty="0">
                <a:cs typeface="Arial" panose="020B0604020202020204" pitchFamily="34" charset="0"/>
              </a:rPr>
              <a:t>most accurate </a:t>
            </a:r>
            <a:r>
              <a:rPr lang="en-US" sz="2400" dirty="0">
                <a:highlight>
                  <a:srgbClr val="00FFFF"/>
                </a:highlight>
                <a:cs typeface="Arial" panose="020B0604020202020204" pitchFamily="34" charset="0"/>
              </a:rPr>
              <a:t>after 24 hours of incubation</a:t>
            </a:r>
          </a:p>
          <a:p>
            <a:pPr lvl="1"/>
            <a:r>
              <a:rPr lang="en-US" sz="1600" dirty="0">
                <a:highlight>
                  <a:srgbClr val="00FFFF"/>
                </a:highlight>
                <a:cs typeface="Arial" panose="020B0604020202020204" pitchFamily="34" charset="0"/>
              </a:rPr>
              <a:t>Use the future incubation basket!!!</a:t>
            </a:r>
          </a:p>
          <a:p>
            <a:r>
              <a:rPr lang="en-US" sz="2400" dirty="0">
                <a:cs typeface="Arial" panose="020B0604020202020204" pitchFamily="34" charset="0"/>
              </a:rPr>
              <a:t>Used in the differentiation of Enterobacteriaceae family members, </a:t>
            </a:r>
            <a:r>
              <a:rPr lang="en-US" sz="2400" i="1" dirty="0">
                <a:cs typeface="Arial" panose="020B0604020202020204" pitchFamily="34" charset="0"/>
              </a:rPr>
              <a:t>Aeromonas</a:t>
            </a:r>
            <a:r>
              <a:rPr lang="en-US" sz="2400" dirty="0">
                <a:cs typeface="Arial" panose="020B0604020202020204" pitchFamily="34" charset="0"/>
              </a:rPr>
              <a:t> spp., and </a:t>
            </a:r>
            <a:r>
              <a:rPr lang="en-US" sz="2400" i="1" dirty="0">
                <a:cs typeface="Arial" panose="020B0604020202020204" pitchFamily="34" charset="0"/>
              </a:rPr>
              <a:t>Listeria</a:t>
            </a:r>
            <a:r>
              <a:rPr lang="en-US" sz="2400" dirty="0">
                <a:cs typeface="Arial" panose="020B0604020202020204" pitchFamily="34" charset="0"/>
              </a:rPr>
              <a:t> spp.</a:t>
            </a:r>
          </a:p>
          <a:p>
            <a:endParaRPr lang="en-US" sz="2400" dirty="0">
              <a:cs typeface="Arial" panose="020B0604020202020204" pitchFamily="34" charset="0"/>
            </a:endParaRPr>
          </a:p>
        </p:txBody>
      </p:sp>
      <p:pic>
        <p:nvPicPr>
          <p:cNvPr id="7" name="Picture 6">
            <a:extLst>
              <a:ext uri="{FF2B5EF4-FFF2-40B4-BE49-F238E27FC236}">
                <a16:creationId xmlns:a16="http://schemas.microsoft.com/office/drawing/2014/main" id="{8BF6F02E-16D1-CB4F-AA8B-0F7433D2FDB1}"/>
              </a:ext>
            </a:extLst>
          </p:cNvPr>
          <p:cNvPicPr>
            <a:picLocks noChangeAspect="1"/>
          </p:cNvPicPr>
          <p:nvPr/>
        </p:nvPicPr>
        <p:blipFill>
          <a:blip r:embed="rId3"/>
          <a:stretch>
            <a:fillRect/>
          </a:stretch>
        </p:blipFill>
        <p:spPr>
          <a:xfrm>
            <a:off x="6457398" y="2014701"/>
            <a:ext cx="5511800" cy="3530600"/>
          </a:xfrm>
          <a:prstGeom prst="rect">
            <a:avLst/>
          </a:prstGeom>
        </p:spPr>
      </p:pic>
      <p:pic>
        <p:nvPicPr>
          <p:cNvPr id="4" name="Picture 8" descr="Trump ramps up defense of VP choice Vance after rocky rollout | PBS News">
            <a:extLst>
              <a:ext uri="{FF2B5EF4-FFF2-40B4-BE49-F238E27FC236}">
                <a16:creationId xmlns:a16="http://schemas.microsoft.com/office/drawing/2014/main" id="{F02C4923-AB8D-1431-55A4-7331D741CD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000" t="14660" r="21980" b="10444"/>
          <a:stretch/>
        </p:blipFill>
        <p:spPr bwMode="auto">
          <a:xfrm>
            <a:off x="838200" y="96267"/>
            <a:ext cx="1641978" cy="1863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736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93315-3844-2D70-50A3-AF04BA667AF9}"/>
              </a:ext>
            </a:extLst>
          </p:cNvPr>
          <p:cNvSpPr>
            <a:spLocks noGrp="1"/>
          </p:cNvSpPr>
          <p:nvPr>
            <p:ph type="title"/>
          </p:nvPr>
        </p:nvSpPr>
        <p:spPr>
          <a:xfrm>
            <a:off x="2563318" y="365125"/>
            <a:ext cx="8790482" cy="1325563"/>
          </a:xfrm>
        </p:spPr>
        <p:txBody>
          <a:bodyPr/>
          <a:lstStyle/>
          <a:p>
            <a:r>
              <a:rPr lang="en-US" dirty="0"/>
              <a:t>MR-VP test</a:t>
            </a:r>
          </a:p>
        </p:txBody>
      </p:sp>
      <p:sp>
        <p:nvSpPr>
          <p:cNvPr id="3" name="Content Placeholder 2">
            <a:extLst>
              <a:ext uri="{FF2B5EF4-FFF2-40B4-BE49-F238E27FC236}">
                <a16:creationId xmlns:a16="http://schemas.microsoft.com/office/drawing/2014/main" id="{548CD625-C05A-49B5-8FD6-DB2C32FCFAD9}"/>
              </a:ext>
            </a:extLst>
          </p:cNvPr>
          <p:cNvSpPr>
            <a:spLocks noGrp="1"/>
          </p:cNvSpPr>
          <p:nvPr>
            <p:ph idx="1"/>
          </p:nvPr>
        </p:nvSpPr>
        <p:spPr>
          <a:xfrm>
            <a:off x="838200" y="2788170"/>
            <a:ext cx="10515600" cy="3388792"/>
          </a:xfrm>
        </p:spPr>
        <p:txBody>
          <a:bodyPr/>
          <a:lstStyle/>
          <a:p>
            <a:r>
              <a:rPr lang="en-US" dirty="0"/>
              <a:t>Timing is wonky b/c they are usually done in a single tube to save time and resources</a:t>
            </a:r>
          </a:p>
          <a:p>
            <a:r>
              <a:rPr lang="en-US" dirty="0"/>
              <a:t>We are doing MR &amp; VP separately</a:t>
            </a:r>
          </a:p>
          <a:p>
            <a:pPr lvl="1"/>
            <a:r>
              <a:rPr lang="en-US" dirty="0"/>
              <a:t>For your unknown, you can do VP first, then MR second</a:t>
            </a:r>
          </a:p>
          <a:p>
            <a:pPr lvl="2"/>
            <a:r>
              <a:rPr lang="en-US" dirty="0"/>
              <a:t>Saves media!</a:t>
            </a:r>
          </a:p>
        </p:txBody>
      </p:sp>
      <p:pic>
        <p:nvPicPr>
          <p:cNvPr id="4" name="Picture 8" descr="Trump ramps up defense of VP choice Vance after rocky rollout | PBS News">
            <a:extLst>
              <a:ext uri="{FF2B5EF4-FFF2-40B4-BE49-F238E27FC236}">
                <a16:creationId xmlns:a16="http://schemas.microsoft.com/office/drawing/2014/main" id="{CF400575-F48F-4DF3-C50F-2B350D95E9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000" t="14660" r="21980" b="10444"/>
          <a:stretch/>
        </p:blipFill>
        <p:spPr bwMode="auto">
          <a:xfrm>
            <a:off x="5725460" y="365125"/>
            <a:ext cx="1853335" cy="21031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raffic Light Colors: Why Are Traffic Lights Red, Yellow and Green?">
            <a:extLst>
              <a:ext uri="{FF2B5EF4-FFF2-40B4-BE49-F238E27FC236}">
                <a16:creationId xmlns:a16="http://schemas.microsoft.com/office/drawing/2014/main" id="{C038B3F4-FF9D-F80F-CF49-D1EE2F97D0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83" t="21590" r="38713" b="11746"/>
          <a:stretch/>
        </p:blipFill>
        <p:spPr bwMode="auto">
          <a:xfrm flipH="1">
            <a:off x="256041" y="328729"/>
            <a:ext cx="2191180" cy="2103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267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E654-81BA-F359-EDB4-FFF8798DB3E5}"/>
              </a:ext>
            </a:extLst>
          </p:cNvPr>
          <p:cNvSpPr>
            <a:spLocks noGrp="1"/>
          </p:cNvSpPr>
          <p:nvPr>
            <p:ph type="title"/>
          </p:nvPr>
        </p:nvSpPr>
        <p:spPr/>
        <p:txBody>
          <a:bodyPr/>
          <a:lstStyle/>
          <a:p>
            <a:r>
              <a:rPr lang="en-US" dirty="0"/>
              <a:t>What are we getting up to today?</a:t>
            </a:r>
          </a:p>
        </p:txBody>
      </p:sp>
      <p:sp>
        <p:nvSpPr>
          <p:cNvPr id="7" name="Content Placeholder 2">
            <a:extLst>
              <a:ext uri="{FF2B5EF4-FFF2-40B4-BE49-F238E27FC236}">
                <a16:creationId xmlns:a16="http://schemas.microsoft.com/office/drawing/2014/main" id="{4C30CA64-FBF9-2136-3480-1FF547DC35F5}"/>
              </a:ext>
            </a:extLst>
          </p:cNvPr>
          <p:cNvSpPr txBox="1">
            <a:spLocks/>
          </p:cNvSpPr>
          <p:nvPr/>
        </p:nvSpPr>
        <p:spPr>
          <a:xfrm>
            <a:off x="838200" y="1564367"/>
            <a:ext cx="10841182" cy="5032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dirty="0"/>
              <a:t>11:45: Today’s intro: Lab audits </a:t>
            </a:r>
            <a:r>
              <a:rPr lang="en-US" i="1" dirty="0"/>
              <a:t>and </a:t>
            </a:r>
            <a:r>
              <a:rPr lang="en-US" dirty="0"/>
              <a:t>Tuesday biochemical assays!</a:t>
            </a:r>
          </a:p>
          <a:p>
            <a:pPr>
              <a:spcAft>
                <a:spcPts val="1200"/>
              </a:spcAft>
            </a:pPr>
            <a:r>
              <a:rPr lang="en-US" dirty="0">
                <a:solidFill>
                  <a:schemeClr val="accent2"/>
                </a:solidFill>
              </a:rPr>
              <a:t>12:05: Set up Tuesday biochemical assays</a:t>
            </a:r>
          </a:p>
          <a:p>
            <a:pPr>
              <a:spcAft>
                <a:spcPts val="1200"/>
              </a:spcAft>
            </a:pPr>
            <a:r>
              <a:rPr lang="en-US" dirty="0"/>
              <a:t>12:35: Record Thursday biochemical assays</a:t>
            </a:r>
          </a:p>
          <a:p>
            <a:pPr>
              <a:spcAft>
                <a:spcPts val="1200"/>
              </a:spcAft>
            </a:pPr>
            <a:r>
              <a:rPr lang="en-US" dirty="0"/>
              <a:t>1:05: Environmental unknowns</a:t>
            </a:r>
          </a:p>
          <a:p>
            <a:pPr lvl="1">
              <a:spcAft>
                <a:spcPts val="1200"/>
              </a:spcAft>
            </a:pPr>
            <a:r>
              <a:rPr lang="en-US" dirty="0"/>
              <a:t>Record keeping</a:t>
            </a:r>
          </a:p>
          <a:p>
            <a:pPr lvl="1">
              <a:spcAft>
                <a:spcPts val="1200"/>
              </a:spcAft>
            </a:pPr>
            <a:r>
              <a:rPr lang="en-US" dirty="0"/>
              <a:t>Tests to do</a:t>
            </a:r>
          </a:p>
          <a:p>
            <a:pPr lvl="1">
              <a:spcAft>
                <a:spcPts val="1200"/>
              </a:spcAft>
            </a:pPr>
            <a:r>
              <a:rPr lang="en-US" dirty="0"/>
              <a:t>Subculturing</a:t>
            </a:r>
          </a:p>
          <a:p>
            <a:pPr marL="0" indent="0">
              <a:spcAft>
                <a:spcPts val="1200"/>
              </a:spcAft>
              <a:buFont typeface="Avenir Next LT Pro" panose="020B0504020202020204" pitchFamily="34" charset="0"/>
              <a:buNone/>
            </a:pPr>
            <a:endParaRPr lang="en-US" dirty="0"/>
          </a:p>
        </p:txBody>
      </p:sp>
    </p:spTree>
    <p:extLst>
      <p:ext uri="{BB962C8B-B14F-4D97-AF65-F5344CB8AC3E}">
        <p14:creationId xmlns:p14="http://schemas.microsoft.com/office/powerpoint/2010/main" val="1433586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4BF11-8800-0361-801B-F7E3704B2503}"/>
              </a:ext>
            </a:extLst>
          </p:cNvPr>
          <p:cNvSpPr>
            <a:spLocks noGrp="1"/>
          </p:cNvSpPr>
          <p:nvPr>
            <p:ph type="title"/>
          </p:nvPr>
        </p:nvSpPr>
        <p:spPr>
          <a:xfrm>
            <a:off x="185058" y="12204"/>
            <a:ext cx="10515600" cy="1325563"/>
          </a:xfrm>
        </p:spPr>
        <p:txBody>
          <a:bodyPr/>
          <a:lstStyle/>
          <a:p>
            <a:r>
              <a:rPr lang="en-US" dirty="0"/>
              <a:t>Today’s assays</a:t>
            </a:r>
          </a:p>
        </p:txBody>
      </p:sp>
      <p:sp>
        <p:nvSpPr>
          <p:cNvPr id="4" name="TextBox 3">
            <a:extLst>
              <a:ext uri="{FF2B5EF4-FFF2-40B4-BE49-F238E27FC236}">
                <a16:creationId xmlns:a16="http://schemas.microsoft.com/office/drawing/2014/main" id="{AEEB3E90-D1E1-5021-9259-23CC9A15B55B}"/>
              </a:ext>
            </a:extLst>
          </p:cNvPr>
          <p:cNvSpPr txBox="1"/>
          <p:nvPr/>
        </p:nvSpPr>
        <p:spPr>
          <a:xfrm>
            <a:off x="2370908" y="1252396"/>
            <a:ext cx="2979783" cy="369332"/>
          </a:xfrm>
          <a:prstGeom prst="rect">
            <a:avLst/>
          </a:prstGeom>
          <a:noFill/>
        </p:spPr>
        <p:txBody>
          <a:bodyPr wrap="square" rtlCol="0">
            <a:spAutoFit/>
          </a:bodyPr>
          <a:lstStyle/>
          <a:p>
            <a:r>
              <a:rPr lang="en-US" b="1" dirty="0"/>
              <a:t>Acid from carbohydrates</a:t>
            </a:r>
            <a:endParaRPr lang="en-US" dirty="0"/>
          </a:p>
        </p:txBody>
      </p:sp>
      <p:sp>
        <p:nvSpPr>
          <p:cNvPr id="5" name="TextBox 4">
            <a:extLst>
              <a:ext uri="{FF2B5EF4-FFF2-40B4-BE49-F238E27FC236}">
                <a16:creationId xmlns:a16="http://schemas.microsoft.com/office/drawing/2014/main" id="{CC832D77-8BDA-9724-AE47-827F896874F4}"/>
              </a:ext>
            </a:extLst>
          </p:cNvPr>
          <p:cNvSpPr txBox="1"/>
          <p:nvPr/>
        </p:nvSpPr>
        <p:spPr>
          <a:xfrm>
            <a:off x="2331462" y="4892751"/>
            <a:ext cx="3139948" cy="646331"/>
          </a:xfrm>
          <a:prstGeom prst="rect">
            <a:avLst/>
          </a:prstGeom>
          <a:noFill/>
        </p:spPr>
        <p:txBody>
          <a:bodyPr wrap="square" rtlCol="0">
            <a:spAutoFit/>
          </a:bodyPr>
          <a:lstStyle/>
          <a:p>
            <a:r>
              <a:rPr lang="en-US" b="1" u="sng" dirty="0"/>
              <a:t>P</a:t>
            </a:r>
            <a:r>
              <a:rPr lang="en-US" b="1" dirty="0"/>
              <a:t>henylalanine deaminase test</a:t>
            </a:r>
            <a:endParaRPr lang="en-US" dirty="0"/>
          </a:p>
        </p:txBody>
      </p:sp>
      <p:sp>
        <p:nvSpPr>
          <p:cNvPr id="6" name="TextBox 5">
            <a:extLst>
              <a:ext uri="{FF2B5EF4-FFF2-40B4-BE49-F238E27FC236}">
                <a16:creationId xmlns:a16="http://schemas.microsoft.com/office/drawing/2014/main" id="{FB8BFD36-5BB8-20DC-D609-35C3D91926BB}"/>
              </a:ext>
            </a:extLst>
          </p:cNvPr>
          <p:cNvSpPr txBox="1"/>
          <p:nvPr/>
        </p:nvSpPr>
        <p:spPr>
          <a:xfrm>
            <a:off x="2445036" y="3059668"/>
            <a:ext cx="2525486" cy="369332"/>
          </a:xfrm>
          <a:prstGeom prst="rect">
            <a:avLst/>
          </a:prstGeom>
          <a:noFill/>
        </p:spPr>
        <p:txBody>
          <a:bodyPr wrap="square" rtlCol="0">
            <a:spAutoFit/>
          </a:bodyPr>
          <a:lstStyle/>
          <a:p>
            <a:r>
              <a:rPr lang="en-US" b="1" dirty="0"/>
              <a:t>De</a:t>
            </a:r>
            <a:r>
              <a:rPr lang="en-US" b="1" u="sng" dirty="0"/>
              <a:t>car</a:t>
            </a:r>
            <a:r>
              <a:rPr lang="en-US" b="1" dirty="0"/>
              <a:t>boxylase test</a:t>
            </a:r>
            <a:endParaRPr lang="en-US" dirty="0"/>
          </a:p>
        </p:txBody>
      </p:sp>
      <p:sp>
        <p:nvSpPr>
          <p:cNvPr id="7" name="TextBox 6">
            <a:extLst>
              <a:ext uri="{FF2B5EF4-FFF2-40B4-BE49-F238E27FC236}">
                <a16:creationId xmlns:a16="http://schemas.microsoft.com/office/drawing/2014/main" id="{1E566B28-9456-CF09-A868-8E07B3C09117}"/>
              </a:ext>
            </a:extLst>
          </p:cNvPr>
          <p:cNvSpPr txBox="1"/>
          <p:nvPr/>
        </p:nvSpPr>
        <p:spPr>
          <a:xfrm>
            <a:off x="8143375" y="1005406"/>
            <a:ext cx="2525486" cy="369332"/>
          </a:xfrm>
          <a:prstGeom prst="rect">
            <a:avLst/>
          </a:prstGeom>
          <a:noFill/>
        </p:spPr>
        <p:txBody>
          <a:bodyPr wrap="square" rtlCol="0">
            <a:spAutoFit/>
          </a:bodyPr>
          <a:lstStyle/>
          <a:p>
            <a:r>
              <a:rPr lang="en-US" b="1" dirty="0"/>
              <a:t>Indole test</a:t>
            </a:r>
            <a:endParaRPr lang="en-US" dirty="0"/>
          </a:p>
        </p:txBody>
      </p:sp>
      <p:sp>
        <p:nvSpPr>
          <p:cNvPr id="8" name="TextBox 7">
            <a:extLst>
              <a:ext uri="{FF2B5EF4-FFF2-40B4-BE49-F238E27FC236}">
                <a16:creationId xmlns:a16="http://schemas.microsoft.com/office/drawing/2014/main" id="{4A3D2C3B-D5DA-E35D-E6ED-F8BD4DA97031}"/>
              </a:ext>
            </a:extLst>
          </p:cNvPr>
          <p:cNvSpPr txBox="1"/>
          <p:nvPr/>
        </p:nvSpPr>
        <p:spPr>
          <a:xfrm>
            <a:off x="8143375" y="2811419"/>
            <a:ext cx="3018972" cy="369332"/>
          </a:xfrm>
          <a:prstGeom prst="rect">
            <a:avLst/>
          </a:prstGeom>
          <a:noFill/>
        </p:spPr>
        <p:txBody>
          <a:bodyPr wrap="square" rtlCol="0">
            <a:spAutoFit/>
          </a:bodyPr>
          <a:lstStyle/>
          <a:p>
            <a:r>
              <a:rPr lang="en-US" b="1" u="sng" dirty="0"/>
              <a:t>Starch</a:t>
            </a:r>
            <a:r>
              <a:rPr lang="en-US" b="1" dirty="0"/>
              <a:t> hydrolysis test</a:t>
            </a:r>
            <a:endParaRPr lang="en-US" dirty="0"/>
          </a:p>
        </p:txBody>
      </p:sp>
      <p:sp>
        <p:nvSpPr>
          <p:cNvPr id="9" name="TextBox 8">
            <a:extLst>
              <a:ext uri="{FF2B5EF4-FFF2-40B4-BE49-F238E27FC236}">
                <a16:creationId xmlns:a16="http://schemas.microsoft.com/office/drawing/2014/main" id="{39968D09-EA07-D094-1420-523C3D325645}"/>
              </a:ext>
            </a:extLst>
          </p:cNvPr>
          <p:cNvSpPr txBox="1"/>
          <p:nvPr/>
        </p:nvSpPr>
        <p:spPr>
          <a:xfrm>
            <a:off x="8143375" y="4704470"/>
            <a:ext cx="3110586" cy="369332"/>
          </a:xfrm>
          <a:prstGeom prst="rect">
            <a:avLst/>
          </a:prstGeom>
          <a:noFill/>
        </p:spPr>
        <p:txBody>
          <a:bodyPr wrap="square" rtlCol="0">
            <a:spAutoFit/>
          </a:bodyPr>
          <a:lstStyle/>
          <a:p>
            <a:r>
              <a:rPr lang="en-US" b="1" dirty="0"/>
              <a:t>Voges-Proskauer (</a:t>
            </a:r>
            <a:r>
              <a:rPr lang="en-US" b="1" u="sng" dirty="0"/>
              <a:t>VP</a:t>
            </a:r>
            <a:r>
              <a:rPr lang="en-US" b="1" dirty="0"/>
              <a:t>) test</a:t>
            </a:r>
            <a:endParaRPr lang="en-US" dirty="0"/>
          </a:p>
        </p:txBody>
      </p:sp>
      <p:pic>
        <p:nvPicPr>
          <p:cNvPr id="1026" name="Picture 2">
            <a:extLst>
              <a:ext uri="{FF2B5EF4-FFF2-40B4-BE49-F238E27FC236}">
                <a16:creationId xmlns:a16="http://schemas.microsoft.com/office/drawing/2014/main" id="{0EE7D701-2D5E-0C4A-2CF0-1D9B50DA6C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37" y="1317672"/>
            <a:ext cx="1641486" cy="16635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39,152 Tripping Falling Stock Photos, High-Res Pictures, and Images - Getty  Images | Woman tripping falling">
            <a:extLst>
              <a:ext uri="{FF2B5EF4-FFF2-40B4-BE49-F238E27FC236}">
                <a16:creationId xmlns:a16="http://schemas.microsoft.com/office/drawing/2014/main" id="{30773315-996A-A0B5-978E-5D58B6D903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235" r="14314"/>
          <a:stretch/>
        </p:blipFill>
        <p:spPr bwMode="auto">
          <a:xfrm>
            <a:off x="6004578" y="1005406"/>
            <a:ext cx="1844040" cy="18136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4 Types of Sweet Potatoes - Jessica Gavin">
            <a:extLst>
              <a:ext uri="{FF2B5EF4-FFF2-40B4-BE49-F238E27FC236}">
                <a16:creationId xmlns:a16="http://schemas.microsoft.com/office/drawing/2014/main" id="{BF24BCF7-662F-B708-3857-6C04811E4F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466" r="5237"/>
          <a:stretch/>
        </p:blipFill>
        <p:spPr bwMode="auto">
          <a:xfrm>
            <a:off x="5869580" y="2905495"/>
            <a:ext cx="2114036" cy="17125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rump ramps up defense of VP choice Vance after rocky rollout | PBS News">
            <a:extLst>
              <a:ext uri="{FF2B5EF4-FFF2-40B4-BE49-F238E27FC236}">
                <a16:creationId xmlns:a16="http://schemas.microsoft.com/office/drawing/2014/main" id="{69FD26D6-07AA-22DA-241B-4383FB9FDD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000" t="14660" r="21980" b="10444"/>
          <a:stretch/>
        </p:blipFill>
        <p:spPr bwMode="auto">
          <a:xfrm>
            <a:off x="5995283" y="4704470"/>
            <a:ext cx="1853335" cy="21031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rish Flag Shamrock Magnet">
            <a:extLst>
              <a:ext uri="{FF2B5EF4-FFF2-40B4-BE49-F238E27FC236}">
                <a16:creationId xmlns:a16="http://schemas.microsoft.com/office/drawing/2014/main" id="{5FA70140-11D0-9326-3F74-A5135574D9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401" y="4913710"/>
            <a:ext cx="1712550" cy="17125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7107DD7-8AEB-F9ED-B2C5-5DD4B829C9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173" r="18025"/>
          <a:stretch/>
        </p:blipFill>
        <p:spPr bwMode="auto">
          <a:xfrm>
            <a:off x="886964" y="3059146"/>
            <a:ext cx="1088485" cy="1761279"/>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8">
            <a:extLst>
              <a:ext uri="{FF2B5EF4-FFF2-40B4-BE49-F238E27FC236}">
                <a16:creationId xmlns:a16="http://schemas.microsoft.com/office/drawing/2014/main" id="{3EB9B7D6-8717-0CF1-16AB-710045B4E190}"/>
              </a:ext>
            </a:extLst>
          </p:cNvPr>
          <p:cNvPicPr>
            <a:picLocks noGrp="1" noChangeAspect="1"/>
          </p:cNvPicPr>
          <p:nvPr>
            <p:ph idx="1"/>
          </p:nvPr>
        </p:nvPicPr>
        <p:blipFill rotWithShape="1">
          <a:blip r:embed="rId9"/>
          <a:srcRect l="6209" t="251" r="5893" b="-250"/>
          <a:stretch/>
        </p:blipFill>
        <p:spPr>
          <a:xfrm>
            <a:off x="2533685" y="1599310"/>
            <a:ext cx="1799570" cy="1381931"/>
          </a:xfrm>
          <a:prstGeom prst="rect">
            <a:avLst/>
          </a:prstGeom>
        </p:spPr>
      </p:pic>
      <p:pic>
        <p:nvPicPr>
          <p:cNvPr id="10" name="Picture 9" descr="Test tubes with different colored liquids&#10;&#10;Description automatically generated">
            <a:extLst>
              <a:ext uri="{FF2B5EF4-FFF2-40B4-BE49-F238E27FC236}">
                <a16:creationId xmlns:a16="http://schemas.microsoft.com/office/drawing/2014/main" id="{A48BF8C2-25CC-88E8-288D-9D2C88A5DC47}"/>
              </a:ext>
            </a:extLst>
          </p:cNvPr>
          <p:cNvPicPr>
            <a:picLocks noChangeAspect="1"/>
          </p:cNvPicPr>
          <p:nvPr/>
        </p:nvPicPr>
        <p:blipFill rotWithShape="1">
          <a:blip r:embed="rId10"/>
          <a:srcRect t="43723"/>
          <a:stretch/>
        </p:blipFill>
        <p:spPr>
          <a:xfrm>
            <a:off x="2445036" y="3558808"/>
            <a:ext cx="2550670" cy="1059236"/>
          </a:xfrm>
          <a:prstGeom prst="rect">
            <a:avLst/>
          </a:prstGeom>
        </p:spPr>
      </p:pic>
      <p:pic>
        <p:nvPicPr>
          <p:cNvPr id="11" name="Picture 10">
            <a:extLst>
              <a:ext uri="{FF2B5EF4-FFF2-40B4-BE49-F238E27FC236}">
                <a16:creationId xmlns:a16="http://schemas.microsoft.com/office/drawing/2014/main" id="{9CFD7D2C-741E-881B-713B-D51084955A25}"/>
              </a:ext>
            </a:extLst>
          </p:cNvPr>
          <p:cNvPicPr>
            <a:picLocks noChangeAspect="1"/>
          </p:cNvPicPr>
          <p:nvPr/>
        </p:nvPicPr>
        <p:blipFill rotWithShape="1">
          <a:blip r:embed="rId11"/>
          <a:srcRect t="58878"/>
          <a:stretch/>
        </p:blipFill>
        <p:spPr>
          <a:xfrm>
            <a:off x="3045160" y="5366080"/>
            <a:ext cx="2135603" cy="1260180"/>
          </a:xfrm>
          <a:prstGeom prst="rect">
            <a:avLst/>
          </a:prstGeom>
        </p:spPr>
      </p:pic>
      <p:pic>
        <p:nvPicPr>
          <p:cNvPr id="12" name="Picture 11">
            <a:extLst>
              <a:ext uri="{FF2B5EF4-FFF2-40B4-BE49-F238E27FC236}">
                <a16:creationId xmlns:a16="http://schemas.microsoft.com/office/drawing/2014/main" id="{11D5F73A-E6E9-EAAD-5057-C52792CA3C8D}"/>
              </a:ext>
            </a:extLst>
          </p:cNvPr>
          <p:cNvPicPr>
            <a:picLocks noChangeAspect="1"/>
          </p:cNvPicPr>
          <p:nvPr/>
        </p:nvPicPr>
        <p:blipFill rotWithShape="1">
          <a:blip r:embed="rId12"/>
          <a:srcRect t="34399"/>
          <a:stretch/>
        </p:blipFill>
        <p:spPr>
          <a:xfrm>
            <a:off x="8126773" y="1340294"/>
            <a:ext cx="1853335" cy="1434154"/>
          </a:xfrm>
          <a:prstGeom prst="rect">
            <a:avLst/>
          </a:prstGeom>
        </p:spPr>
      </p:pic>
      <p:pic>
        <p:nvPicPr>
          <p:cNvPr id="13" name="Picture 12">
            <a:extLst>
              <a:ext uri="{FF2B5EF4-FFF2-40B4-BE49-F238E27FC236}">
                <a16:creationId xmlns:a16="http://schemas.microsoft.com/office/drawing/2014/main" id="{85CB6415-B79D-C6E7-C2BA-A72BF80989C4}"/>
              </a:ext>
            </a:extLst>
          </p:cNvPr>
          <p:cNvPicPr>
            <a:picLocks noChangeAspect="1"/>
          </p:cNvPicPr>
          <p:nvPr/>
        </p:nvPicPr>
        <p:blipFill>
          <a:blip r:embed="rId13"/>
          <a:stretch>
            <a:fillRect/>
          </a:stretch>
        </p:blipFill>
        <p:spPr>
          <a:xfrm>
            <a:off x="8355977" y="3225404"/>
            <a:ext cx="1504210" cy="1428999"/>
          </a:xfrm>
          <a:prstGeom prst="rect">
            <a:avLst/>
          </a:prstGeom>
        </p:spPr>
      </p:pic>
      <p:pic>
        <p:nvPicPr>
          <p:cNvPr id="14" name="Picture 13">
            <a:extLst>
              <a:ext uri="{FF2B5EF4-FFF2-40B4-BE49-F238E27FC236}">
                <a16:creationId xmlns:a16="http://schemas.microsoft.com/office/drawing/2014/main" id="{F2EDDF37-5DB6-155F-268F-E411D172B0D7}"/>
              </a:ext>
            </a:extLst>
          </p:cNvPr>
          <p:cNvPicPr>
            <a:picLocks noChangeAspect="1"/>
          </p:cNvPicPr>
          <p:nvPr/>
        </p:nvPicPr>
        <p:blipFill rotWithShape="1">
          <a:blip r:embed="rId14"/>
          <a:srcRect t="43735"/>
          <a:stretch/>
        </p:blipFill>
        <p:spPr>
          <a:xfrm>
            <a:off x="8126773" y="5215916"/>
            <a:ext cx="3412400" cy="1229854"/>
          </a:xfrm>
          <a:prstGeom prst="rect">
            <a:avLst/>
          </a:prstGeom>
        </p:spPr>
      </p:pic>
      <p:sp>
        <p:nvSpPr>
          <p:cNvPr id="15" name="Oval 14">
            <a:extLst>
              <a:ext uri="{FF2B5EF4-FFF2-40B4-BE49-F238E27FC236}">
                <a16:creationId xmlns:a16="http://schemas.microsoft.com/office/drawing/2014/main" id="{48B6CBC7-6525-BC86-ECD1-6976F3EF8BEA}"/>
              </a:ext>
            </a:extLst>
          </p:cNvPr>
          <p:cNvSpPr/>
          <p:nvPr/>
        </p:nvSpPr>
        <p:spPr>
          <a:xfrm>
            <a:off x="550076" y="1615488"/>
            <a:ext cx="3967217" cy="1175138"/>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Inoculate only once</a:t>
            </a:r>
          </a:p>
        </p:txBody>
      </p:sp>
      <p:sp>
        <p:nvSpPr>
          <p:cNvPr id="16" name="Oval 15">
            <a:extLst>
              <a:ext uri="{FF2B5EF4-FFF2-40B4-BE49-F238E27FC236}">
                <a16:creationId xmlns:a16="http://schemas.microsoft.com/office/drawing/2014/main" id="{D77727B1-D110-ADCE-E991-BB63A95960D5}"/>
              </a:ext>
            </a:extLst>
          </p:cNvPr>
          <p:cNvSpPr/>
          <p:nvPr/>
        </p:nvSpPr>
        <p:spPr>
          <a:xfrm>
            <a:off x="6294764" y="3125830"/>
            <a:ext cx="3967217" cy="1175138"/>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Inoculate in a straight line</a:t>
            </a:r>
          </a:p>
        </p:txBody>
      </p:sp>
      <p:sp>
        <p:nvSpPr>
          <p:cNvPr id="17" name="Oval 16">
            <a:extLst>
              <a:ext uri="{FF2B5EF4-FFF2-40B4-BE49-F238E27FC236}">
                <a16:creationId xmlns:a16="http://schemas.microsoft.com/office/drawing/2014/main" id="{4C9F97F9-41FA-A0B7-D930-B83C45DCC0AC}"/>
              </a:ext>
            </a:extLst>
          </p:cNvPr>
          <p:cNvSpPr/>
          <p:nvPr/>
        </p:nvSpPr>
        <p:spPr>
          <a:xfrm>
            <a:off x="890898" y="3314760"/>
            <a:ext cx="3967217" cy="1175138"/>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Remember mineral oil!</a:t>
            </a:r>
          </a:p>
        </p:txBody>
      </p:sp>
      <p:sp>
        <p:nvSpPr>
          <p:cNvPr id="18" name="Oval 17">
            <a:extLst>
              <a:ext uri="{FF2B5EF4-FFF2-40B4-BE49-F238E27FC236}">
                <a16:creationId xmlns:a16="http://schemas.microsoft.com/office/drawing/2014/main" id="{A6F69CDE-8D74-D6B5-7A88-BAE4CC20F747}"/>
              </a:ext>
            </a:extLst>
          </p:cNvPr>
          <p:cNvSpPr/>
          <p:nvPr/>
        </p:nvSpPr>
        <p:spPr>
          <a:xfrm>
            <a:off x="6388882" y="5182416"/>
            <a:ext cx="3967217" cy="1175138"/>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the overnight basket!</a:t>
            </a:r>
          </a:p>
        </p:txBody>
      </p:sp>
    </p:spTree>
    <p:extLst>
      <p:ext uri="{BB962C8B-B14F-4D97-AF65-F5344CB8AC3E}">
        <p14:creationId xmlns:p14="http://schemas.microsoft.com/office/powerpoint/2010/main" val="325652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E654-81BA-F359-EDB4-FFF8798DB3E5}"/>
              </a:ext>
            </a:extLst>
          </p:cNvPr>
          <p:cNvSpPr>
            <a:spLocks noGrp="1"/>
          </p:cNvSpPr>
          <p:nvPr>
            <p:ph type="title"/>
          </p:nvPr>
        </p:nvSpPr>
        <p:spPr/>
        <p:txBody>
          <a:bodyPr/>
          <a:lstStyle/>
          <a:p>
            <a:r>
              <a:rPr lang="en-US" dirty="0"/>
              <a:t>What are we getting up to today?</a:t>
            </a:r>
          </a:p>
        </p:txBody>
      </p:sp>
      <p:sp>
        <p:nvSpPr>
          <p:cNvPr id="7" name="Content Placeholder 2">
            <a:extLst>
              <a:ext uri="{FF2B5EF4-FFF2-40B4-BE49-F238E27FC236}">
                <a16:creationId xmlns:a16="http://schemas.microsoft.com/office/drawing/2014/main" id="{4C30CA64-FBF9-2136-3480-1FF547DC35F5}"/>
              </a:ext>
            </a:extLst>
          </p:cNvPr>
          <p:cNvSpPr txBox="1">
            <a:spLocks/>
          </p:cNvSpPr>
          <p:nvPr/>
        </p:nvSpPr>
        <p:spPr>
          <a:xfrm>
            <a:off x="838200" y="1564367"/>
            <a:ext cx="10841182" cy="5032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dirty="0"/>
              <a:t>11:45: Today’s intro: Lab audits </a:t>
            </a:r>
            <a:r>
              <a:rPr lang="en-US" i="1" dirty="0"/>
              <a:t>and </a:t>
            </a:r>
            <a:r>
              <a:rPr lang="en-US" dirty="0"/>
              <a:t>Tuesday biochemical assays!</a:t>
            </a:r>
          </a:p>
          <a:p>
            <a:pPr>
              <a:spcAft>
                <a:spcPts val="1200"/>
              </a:spcAft>
            </a:pPr>
            <a:r>
              <a:rPr lang="en-US" dirty="0"/>
              <a:t>12:05: Set up Tuesday biochemical assays</a:t>
            </a:r>
          </a:p>
          <a:p>
            <a:pPr>
              <a:spcAft>
                <a:spcPts val="1200"/>
              </a:spcAft>
            </a:pPr>
            <a:r>
              <a:rPr lang="en-US" dirty="0">
                <a:solidFill>
                  <a:schemeClr val="accent2"/>
                </a:solidFill>
              </a:rPr>
              <a:t>12:35: Record Thursday biochemical assays</a:t>
            </a:r>
          </a:p>
          <a:p>
            <a:pPr>
              <a:spcAft>
                <a:spcPts val="1200"/>
              </a:spcAft>
            </a:pPr>
            <a:r>
              <a:rPr lang="en-US" dirty="0"/>
              <a:t>1:05: Environmental unknowns</a:t>
            </a:r>
          </a:p>
          <a:p>
            <a:pPr lvl="1">
              <a:spcAft>
                <a:spcPts val="1200"/>
              </a:spcAft>
            </a:pPr>
            <a:r>
              <a:rPr lang="en-US" dirty="0"/>
              <a:t>Record keeping</a:t>
            </a:r>
          </a:p>
          <a:p>
            <a:pPr lvl="1">
              <a:spcAft>
                <a:spcPts val="1200"/>
              </a:spcAft>
            </a:pPr>
            <a:r>
              <a:rPr lang="en-US" dirty="0"/>
              <a:t>Tests to do</a:t>
            </a:r>
          </a:p>
          <a:p>
            <a:pPr lvl="1">
              <a:spcAft>
                <a:spcPts val="1200"/>
              </a:spcAft>
            </a:pPr>
            <a:r>
              <a:rPr lang="en-US" dirty="0"/>
              <a:t>Subculturing</a:t>
            </a:r>
          </a:p>
          <a:p>
            <a:pPr marL="0" indent="0">
              <a:spcAft>
                <a:spcPts val="1200"/>
              </a:spcAft>
              <a:buFont typeface="Avenir Next LT Pro" panose="020B0504020202020204" pitchFamily="34" charset="0"/>
              <a:buNone/>
            </a:pPr>
            <a:endParaRPr lang="en-US" dirty="0"/>
          </a:p>
        </p:txBody>
      </p:sp>
    </p:spTree>
    <p:extLst>
      <p:ext uri="{BB962C8B-B14F-4D97-AF65-F5344CB8AC3E}">
        <p14:creationId xmlns:p14="http://schemas.microsoft.com/office/powerpoint/2010/main" val="1434430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986E0A5B-5165-BE97-3DDC-7C5CA721B014}"/>
              </a:ext>
            </a:extLst>
          </p:cNvPr>
          <p:cNvSpPr>
            <a:spLocks noGrp="1"/>
          </p:cNvSpPr>
          <p:nvPr>
            <p:ph type="ctrTitle"/>
          </p:nvPr>
        </p:nvSpPr>
        <p:spPr>
          <a:xfrm>
            <a:off x="5218212" y="731658"/>
            <a:ext cx="6308768" cy="2226076"/>
          </a:xfrm>
        </p:spPr>
        <p:txBody>
          <a:bodyPr anchor="ctr">
            <a:normAutofit/>
          </a:bodyPr>
          <a:lstStyle/>
          <a:p>
            <a:pPr algn="l"/>
            <a:r>
              <a:rPr lang="en-US" sz="5400" dirty="0"/>
              <a:t>Bio212L Week #7:</a:t>
            </a:r>
            <a:br>
              <a:rPr lang="en-US" sz="5400" dirty="0"/>
            </a:br>
            <a:r>
              <a:rPr lang="en-US" sz="5400" dirty="0"/>
              <a:t>Biochemical assays</a:t>
            </a:r>
          </a:p>
        </p:txBody>
      </p:sp>
      <p:grpSp>
        <p:nvGrpSpPr>
          <p:cNvPr id="13" name="Bottom Right">
            <a:extLst>
              <a:ext uri="{FF2B5EF4-FFF2-40B4-BE49-F238E27FC236}">
                <a16:creationId xmlns:a16="http://schemas.microsoft.com/office/drawing/2014/main" id="{FD57FA8A-6F6A-4738-A4C4-A1CA441706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4" name="Freeform: Shape 13">
              <a:extLst>
                <a:ext uri="{FF2B5EF4-FFF2-40B4-BE49-F238E27FC236}">
                  <a16:creationId xmlns:a16="http://schemas.microsoft.com/office/drawing/2014/main" id="{B722FA65-4717-473D-935C-1E9703E213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aphic 157">
              <a:extLst>
                <a:ext uri="{FF2B5EF4-FFF2-40B4-BE49-F238E27FC236}">
                  <a16:creationId xmlns:a16="http://schemas.microsoft.com/office/drawing/2014/main" id="{0481A62F-BE87-4513-97B2-027784C6FB4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7" name="Freeform: Shape 16">
                <a:extLst>
                  <a:ext uri="{FF2B5EF4-FFF2-40B4-BE49-F238E27FC236}">
                    <a16:creationId xmlns:a16="http://schemas.microsoft.com/office/drawing/2014/main" id="{F00486A8-7935-4814-A88E-8AB913569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1D5DFA27-8F9C-4DAD-841C-EC15FDFDF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CBD0BA0A-7296-4EF5-8B4C-9644798AB6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05F1A67E-7F6A-4D1C-9630-CEA191C72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E1300E6-8909-46D4-80E7-2122D24D3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E4C708C-5388-41A0-984B-3698E2B9EB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95D7DAE6-94E0-4A1D-92A3-7D751872B7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6" name="Freeform: Shape 15">
              <a:extLst>
                <a:ext uri="{FF2B5EF4-FFF2-40B4-BE49-F238E27FC236}">
                  <a16:creationId xmlns:a16="http://schemas.microsoft.com/office/drawing/2014/main" id="{8F513D8C-ECEE-40F4-99D3-6C744A1E94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Subtitle 2">
            <a:extLst>
              <a:ext uri="{FF2B5EF4-FFF2-40B4-BE49-F238E27FC236}">
                <a16:creationId xmlns:a16="http://schemas.microsoft.com/office/drawing/2014/main" id="{4C47AC36-A857-490A-BE08-40BAC8C3D67B}"/>
              </a:ext>
            </a:extLst>
          </p:cNvPr>
          <p:cNvSpPr>
            <a:spLocks noGrp="1"/>
          </p:cNvSpPr>
          <p:nvPr>
            <p:ph type="subTitle" idx="1"/>
          </p:nvPr>
        </p:nvSpPr>
        <p:spPr>
          <a:xfrm>
            <a:off x="5218212" y="4082799"/>
            <a:ext cx="5217996" cy="2228758"/>
          </a:xfrm>
        </p:spPr>
        <p:txBody>
          <a:bodyPr anchor="ctr">
            <a:normAutofit/>
          </a:bodyPr>
          <a:lstStyle/>
          <a:p>
            <a:pPr algn="l"/>
            <a:r>
              <a:rPr lang="en-US" sz="2200" dirty="0"/>
              <a:t>Spring 2025 | Section 2, Tu/Th 11:45am</a:t>
            </a:r>
          </a:p>
          <a:p>
            <a:pPr algn="l"/>
            <a:r>
              <a:rPr lang="en-US" sz="2200" dirty="0"/>
              <a:t>Ava Mackay-Smith</a:t>
            </a:r>
          </a:p>
        </p:txBody>
      </p:sp>
      <p:grpSp>
        <p:nvGrpSpPr>
          <p:cNvPr id="25" name="Top Left">
            <a:extLst>
              <a:ext uri="{FF2B5EF4-FFF2-40B4-BE49-F238E27FC236}">
                <a16:creationId xmlns:a16="http://schemas.microsoft.com/office/drawing/2014/main" id="{FA83938A-824D-4A58-A16F-424E254986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10849" y="15178"/>
            <a:chExt cx="2198951" cy="3331254"/>
          </a:xfrm>
        </p:grpSpPr>
        <p:sp>
          <p:nvSpPr>
            <p:cNvPr id="26" name="Freeform: Shape 25">
              <a:extLst>
                <a:ext uri="{FF2B5EF4-FFF2-40B4-BE49-F238E27FC236}">
                  <a16:creationId xmlns:a16="http://schemas.microsoft.com/office/drawing/2014/main" id="{8B7029D1-A024-479E-8B61-B6C59454B1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5D14A3F6-E603-4A77-BE8B-52A8CC119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E3BABB92-B7C9-439B-A407-C26CAC92F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3806CE1-04AF-4087-986A-DBEB74501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373482B9-3ACD-4DBF-BF7A-865B7BBD10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FBF72E41-C373-4050-A899-B9FDE5113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4B521439-93BF-4D49-9EB4-9FA798186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34" name="Cross">
            <a:extLst>
              <a:ext uri="{FF2B5EF4-FFF2-40B4-BE49-F238E27FC236}">
                <a16:creationId xmlns:a16="http://schemas.microsoft.com/office/drawing/2014/main" id="{8593C7C3-23A8-4377-B2A6-0AA4120CF0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 y="553414"/>
            <a:ext cx="118872" cy="118872"/>
            <a:chOff x="1175347" y="3733800"/>
            <a:chExt cx="118872" cy="118872"/>
          </a:xfrm>
        </p:grpSpPr>
        <p:cxnSp>
          <p:nvCxnSpPr>
            <p:cNvPr id="35" name="Straight Connector 34">
              <a:extLst>
                <a:ext uri="{FF2B5EF4-FFF2-40B4-BE49-F238E27FC236}">
                  <a16:creationId xmlns:a16="http://schemas.microsoft.com/office/drawing/2014/main" id="{9DF09466-D21B-48B6-B71E-2E3DC70680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6" name="Straight Connector 35">
              <a:extLst>
                <a:ext uri="{FF2B5EF4-FFF2-40B4-BE49-F238E27FC236}">
                  <a16:creationId xmlns:a16="http://schemas.microsoft.com/office/drawing/2014/main" id="{5E19A168-D974-4872-8F82-BDB7121D1A2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38" name="Cross">
            <a:extLst>
              <a:ext uri="{FF2B5EF4-FFF2-40B4-BE49-F238E27FC236}">
                <a16:creationId xmlns:a16="http://schemas.microsoft.com/office/drawing/2014/main" id="{B531CCBB-545A-412B-89AF-AEB3068A7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4400" y="705814"/>
            <a:ext cx="118872" cy="118872"/>
            <a:chOff x="1175347" y="3733800"/>
            <a:chExt cx="118872" cy="118872"/>
          </a:xfrm>
        </p:grpSpPr>
        <p:cxnSp>
          <p:nvCxnSpPr>
            <p:cNvPr id="39" name="Straight Connector 38">
              <a:extLst>
                <a:ext uri="{FF2B5EF4-FFF2-40B4-BE49-F238E27FC236}">
                  <a16:creationId xmlns:a16="http://schemas.microsoft.com/office/drawing/2014/main" id="{D48FD4C8-4A36-4CB1-9391-65AA566FF6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40" name="Straight Connector 39">
              <a:extLst>
                <a:ext uri="{FF2B5EF4-FFF2-40B4-BE49-F238E27FC236}">
                  <a16:creationId xmlns:a16="http://schemas.microsoft.com/office/drawing/2014/main" id="{75FC3684-0929-46EE-A97F-3BEE86C8F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1026" name="Picture 2" descr="Gallery: The most beautiful bacteria you'll ever see |">
            <a:extLst>
              <a:ext uri="{FF2B5EF4-FFF2-40B4-BE49-F238E27FC236}">
                <a16:creationId xmlns:a16="http://schemas.microsoft.com/office/drawing/2014/main" id="{81E5AE32-115F-7A01-B5A9-965B8885D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146753" y="1143705"/>
            <a:ext cx="6858002" cy="4570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914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4BF11-8800-0361-801B-F7E3704B2503}"/>
              </a:ext>
            </a:extLst>
          </p:cNvPr>
          <p:cNvSpPr>
            <a:spLocks noGrp="1"/>
          </p:cNvSpPr>
          <p:nvPr>
            <p:ph type="title"/>
          </p:nvPr>
        </p:nvSpPr>
        <p:spPr>
          <a:xfrm>
            <a:off x="185058" y="12204"/>
            <a:ext cx="10515600" cy="1325563"/>
          </a:xfrm>
        </p:spPr>
        <p:txBody>
          <a:bodyPr/>
          <a:lstStyle/>
          <a:p>
            <a:r>
              <a:rPr lang="en-US" dirty="0"/>
              <a:t>Thurs recap!</a:t>
            </a:r>
          </a:p>
        </p:txBody>
      </p:sp>
      <p:pic>
        <p:nvPicPr>
          <p:cNvPr id="2050" name="Picture 2" descr="Cats Playing With Bubbles">
            <a:extLst>
              <a:ext uri="{FF2B5EF4-FFF2-40B4-BE49-F238E27FC236}">
                <a16:creationId xmlns:a16="http://schemas.microsoft.com/office/drawing/2014/main" id="{054D28B6-2C22-D93E-A349-B108EFD5E4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72" r="38095" b="43525"/>
          <a:stretch/>
        </p:blipFill>
        <p:spPr bwMode="auto">
          <a:xfrm>
            <a:off x="404403" y="1480688"/>
            <a:ext cx="2019483" cy="14804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abe the Blue Ox: A Paul Bunyan Tall Tale from American Folklore">
            <a:extLst>
              <a:ext uri="{FF2B5EF4-FFF2-40B4-BE49-F238E27FC236}">
                <a16:creationId xmlns:a16="http://schemas.microsoft.com/office/drawing/2014/main" id="{4618257B-CE99-AEA0-7A68-B718964348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99" t="6740" r="34762" b="28287"/>
          <a:stretch/>
        </p:blipFill>
        <p:spPr bwMode="auto">
          <a:xfrm>
            <a:off x="593401" y="3084063"/>
            <a:ext cx="1641485" cy="1625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lue lemon Download free picture №103681">
            <a:extLst>
              <a:ext uri="{FF2B5EF4-FFF2-40B4-BE49-F238E27FC236}">
                <a16:creationId xmlns:a16="http://schemas.microsoft.com/office/drawing/2014/main" id="{1B8BE54B-58F0-430F-B1CE-EFE31CCEF2C3}"/>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593400" y="4832581"/>
            <a:ext cx="1641485" cy="16602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mall Clear Plastic Gelatin Shot Cups with Lids – 100 Ct.">
            <a:extLst>
              <a:ext uri="{FF2B5EF4-FFF2-40B4-BE49-F238E27FC236}">
                <a16:creationId xmlns:a16="http://schemas.microsoft.com/office/drawing/2014/main" id="{971158EB-CFA7-4AF4-87EF-8260173FD32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212" t="19259" r="11059" b="20212"/>
          <a:stretch/>
        </p:blipFill>
        <p:spPr bwMode="auto">
          <a:xfrm>
            <a:off x="5731028" y="242294"/>
            <a:ext cx="1724159" cy="132556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raffic Light Colors: Why Are Traffic Lights Red, Yellow and Green?">
            <a:extLst>
              <a:ext uri="{FF2B5EF4-FFF2-40B4-BE49-F238E27FC236}">
                <a16:creationId xmlns:a16="http://schemas.microsoft.com/office/drawing/2014/main" id="{F9036C3A-D2AB-D480-11BA-A1B6039C63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683" t="21590" r="38713" b="11746"/>
          <a:stretch/>
        </p:blipFill>
        <p:spPr bwMode="auto">
          <a:xfrm flipH="1">
            <a:off x="5729694" y="1654828"/>
            <a:ext cx="1729813" cy="166029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anvas Ace of Hearts Print for Playing Cards Prints Vibrant Artwork Preppy  Room Decor Aesthetic Pink White Wall Art for Girls 16x24inch No Frame">
            <a:extLst>
              <a:ext uri="{FF2B5EF4-FFF2-40B4-BE49-F238E27FC236}">
                <a16:creationId xmlns:a16="http://schemas.microsoft.com/office/drawing/2014/main" id="{F7D98795-A4DC-D955-0A44-0410731AA5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8022" y="3398153"/>
            <a:ext cx="1641485" cy="163580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360+ Moon Moon Surface Red Negative Stock Photos, Pictures &amp; Royalty-Free  Images - iStock">
            <a:extLst>
              <a:ext uri="{FF2B5EF4-FFF2-40B4-BE49-F238E27FC236}">
                <a16:creationId xmlns:a16="http://schemas.microsoft.com/office/drawing/2014/main" id="{3CD2A477-FD1B-7BFA-E19E-5F6AE01C34B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544" t="17158" r="45331" b="14775"/>
          <a:stretch/>
        </p:blipFill>
        <p:spPr bwMode="auto">
          <a:xfrm>
            <a:off x="5776686" y="5100866"/>
            <a:ext cx="1729813" cy="1701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EB3E90-D1E1-5021-9259-23CC9A15B55B}"/>
              </a:ext>
            </a:extLst>
          </p:cNvPr>
          <p:cNvSpPr txBox="1"/>
          <p:nvPr/>
        </p:nvSpPr>
        <p:spPr>
          <a:xfrm>
            <a:off x="2598057" y="1856021"/>
            <a:ext cx="2844801" cy="646331"/>
          </a:xfrm>
          <a:prstGeom prst="rect">
            <a:avLst/>
          </a:prstGeom>
          <a:noFill/>
        </p:spPr>
        <p:txBody>
          <a:bodyPr wrap="square" rtlCol="0">
            <a:spAutoFit/>
          </a:bodyPr>
          <a:lstStyle/>
          <a:p>
            <a:r>
              <a:rPr lang="en-US" b="1" u="sng" dirty="0"/>
              <a:t>Cat</a:t>
            </a:r>
            <a:r>
              <a:rPr lang="en-US" b="1" dirty="0"/>
              <a:t>alase test</a:t>
            </a:r>
            <a:endParaRPr lang="en-US" dirty="0"/>
          </a:p>
          <a:p>
            <a:r>
              <a:rPr lang="en-US" dirty="0"/>
              <a:t>Positive readout: bubbles</a:t>
            </a:r>
          </a:p>
        </p:txBody>
      </p:sp>
      <p:sp>
        <p:nvSpPr>
          <p:cNvPr id="5" name="TextBox 4">
            <a:extLst>
              <a:ext uri="{FF2B5EF4-FFF2-40B4-BE49-F238E27FC236}">
                <a16:creationId xmlns:a16="http://schemas.microsoft.com/office/drawing/2014/main" id="{CC832D77-8BDA-9724-AE47-827F896874F4}"/>
              </a:ext>
            </a:extLst>
          </p:cNvPr>
          <p:cNvSpPr txBox="1"/>
          <p:nvPr/>
        </p:nvSpPr>
        <p:spPr>
          <a:xfrm>
            <a:off x="2598057" y="5305435"/>
            <a:ext cx="2677886" cy="923330"/>
          </a:xfrm>
          <a:prstGeom prst="rect">
            <a:avLst/>
          </a:prstGeom>
          <a:noFill/>
        </p:spPr>
        <p:txBody>
          <a:bodyPr wrap="square" rtlCol="0">
            <a:spAutoFit/>
          </a:bodyPr>
          <a:lstStyle/>
          <a:p>
            <a:r>
              <a:rPr lang="en-US" b="1" u="sng" dirty="0"/>
              <a:t>Citr</a:t>
            </a:r>
            <a:r>
              <a:rPr lang="en-US" b="1" dirty="0"/>
              <a:t>ate utilization test</a:t>
            </a:r>
            <a:endParaRPr lang="en-US" dirty="0"/>
          </a:p>
          <a:p>
            <a:r>
              <a:rPr lang="en-US" dirty="0"/>
              <a:t>Positive readout: green turns to blue</a:t>
            </a:r>
          </a:p>
        </p:txBody>
      </p:sp>
      <p:sp>
        <p:nvSpPr>
          <p:cNvPr id="6" name="TextBox 5">
            <a:extLst>
              <a:ext uri="{FF2B5EF4-FFF2-40B4-BE49-F238E27FC236}">
                <a16:creationId xmlns:a16="http://schemas.microsoft.com/office/drawing/2014/main" id="{FB8BFD36-5BB8-20DC-D609-35C3D91926BB}"/>
              </a:ext>
            </a:extLst>
          </p:cNvPr>
          <p:cNvSpPr txBox="1"/>
          <p:nvPr/>
        </p:nvSpPr>
        <p:spPr>
          <a:xfrm>
            <a:off x="2750457" y="3766457"/>
            <a:ext cx="2525486" cy="646331"/>
          </a:xfrm>
          <a:prstGeom prst="rect">
            <a:avLst/>
          </a:prstGeom>
          <a:noFill/>
        </p:spPr>
        <p:txBody>
          <a:bodyPr wrap="square" rtlCol="0">
            <a:spAutoFit/>
          </a:bodyPr>
          <a:lstStyle/>
          <a:p>
            <a:r>
              <a:rPr lang="en-US" b="1" u="sng" dirty="0"/>
              <a:t>Ox</a:t>
            </a:r>
            <a:r>
              <a:rPr lang="en-US" b="1" dirty="0"/>
              <a:t>idase test</a:t>
            </a:r>
            <a:endParaRPr lang="en-US" dirty="0"/>
          </a:p>
          <a:p>
            <a:r>
              <a:rPr lang="en-US" dirty="0"/>
              <a:t>Positive readout: blue</a:t>
            </a:r>
          </a:p>
        </p:txBody>
      </p:sp>
      <p:sp>
        <p:nvSpPr>
          <p:cNvPr id="7" name="TextBox 6">
            <a:extLst>
              <a:ext uri="{FF2B5EF4-FFF2-40B4-BE49-F238E27FC236}">
                <a16:creationId xmlns:a16="http://schemas.microsoft.com/office/drawing/2014/main" id="{1E566B28-9456-CF09-A868-8E07B3C09117}"/>
              </a:ext>
            </a:extLst>
          </p:cNvPr>
          <p:cNvSpPr txBox="1"/>
          <p:nvPr/>
        </p:nvSpPr>
        <p:spPr>
          <a:xfrm>
            <a:off x="7838008" y="482104"/>
            <a:ext cx="2525486" cy="923330"/>
          </a:xfrm>
          <a:prstGeom prst="rect">
            <a:avLst/>
          </a:prstGeom>
          <a:noFill/>
        </p:spPr>
        <p:txBody>
          <a:bodyPr wrap="square" rtlCol="0">
            <a:spAutoFit/>
          </a:bodyPr>
          <a:lstStyle/>
          <a:p>
            <a:r>
              <a:rPr lang="en-US" b="1" u="sng" dirty="0"/>
              <a:t>Gelatin</a:t>
            </a:r>
            <a:r>
              <a:rPr lang="en-US" b="1" dirty="0"/>
              <a:t>ase test</a:t>
            </a:r>
            <a:endParaRPr lang="en-US" dirty="0"/>
          </a:p>
          <a:p>
            <a:r>
              <a:rPr lang="en-US" dirty="0"/>
              <a:t>Positive readout: solid gelatin turns liquid</a:t>
            </a:r>
          </a:p>
        </p:txBody>
      </p:sp>
      <p:sp>
        <p:nvSpPr>
          <p:cNvPr id="8" name="TextBox 7">
            <a:extLst>
              <a:ext uri="{FF2B5EF4-FFF2-40B4-BE49-F238E27FC236}">
                <a16:creationId xmlns:a16="http://schemas.microsoft.com/office/drawing/2014/main" id="{4A3D2C3B-D5DA-E35D-E6ED-F8BD4DA97031}"/>
              </a:ext>
            </a:extLst>
          </p:cNvPr>
          <p:cNvSpPr txBox="1"/>
          <p:nvPr/>
        </p:nvSpPr>
        <p:spPr>
          <a:xfrm>
            <a:off x="7892476" y="1955233"/>
            <a:ext cx="3018972" cy="923330"/>
          </a:xfrm>
          <a:prstGeom prst="rect">
            <a:avLst/>
          </a:prstGeom>
          <a:noFill/>
        </p:spPr>
        <p:txBody>
          <a:bodyPr wrap="square" rtlCol="0">
            <a:spAutoFit/>
          </a:bodyPr>
          <a:lstStyle/>
          <a:p>
            <a:r>
              <a:rPr lang="en-US" b="1" dirty="0"/>
              <a:t>Methyl Red test</a:t>
            </a:r>
            <a:endParaRPr lang="en-US" dirty="0"/>
          </a:p>
          <a:p>
            <a:r>
              <a:rPr lang="en-US" dirty="0"/>
              <a:t>Positive readout: yellow stoplight turns red</a:t>
            </a:r>
          </a:p>
        </p:txBody>
      </p:sp>
      <p:sp>
        <p:nvSpPr>
          <p:cNvPr id="9" name="TextBox 8">
            <a:extLst>
              <a:ext uri="{FF2B5EF4-FFF2-40B4-BE49-F238E27FC236}">
                <a16:creationId xmlns:a16="http://schemas.microsoft.com/office/drawing/2014/main" id="{39968D09-EA07-D094-1420-523C3D325645}"/>
              </a:ext>
            </a:extLst>
          </p:cNvPr>
          <p:cNvSpPr txBox="1"/>
          <p:nvPr/>
        </p:nvSpPr>
        <p:spPr>
          <a:xfrm>
            <a:off x="7932057" y="3754390"/>
            <a:ext cx="3110586" cy="923330"/>
          </a:xfrm>
          <a:prstGeom prst="rect">
            <a:avLst/>
          </a:prstGeom>
          <a:noFill/>
        </p:spPr>
        <p:txBody>
          <a:bodyPr wrap="square" rtlCol="0">
            <a:spAutoFit/>
          </a:bodyPr>
          <a:lstStyle/>
          <a:p>
            <a:r>
              <a:rPr lang="en-US" b="1" dirty="0"/>
              <a:t>Urease (</a:t>
            </a:r>
            <a:r>
              <a:rPr lang="en-US" b="1" dirty="0" err="1"/>
              <a:t>u’re</a:t>
            </a:r>
            <a:r>
              <a:rPr lang="en-US" b="1" dirty="0"/>
              <a:t> ACE) test</a:t>
            </a:r>
            <a:endParaRPr lang="en-US" dirty="0"/>
          </a:p>
          <a:p>
            <a:r>
              <a:rPr lang="en-US" dirty="0"/>
              <a:t>Positive readout: yellow turns pink for valentine’s &lt;3</a:t>
            </a:r>
          </a:p>
        </p:txBody>
      </p:sp>
      <p:sp>
        <p:nvSpPr>
          <p:cNvPr id="10" name="TextBox 9">
            <a:extLst>
              <a:ext uri="{FF2B5EF4-FFF2-40B4-BE49-F238E27FC236}">
                <a16:creationId xmlns:a16="http://schemas.microsoft.com/office/drawing/2014/main" id="{936DD991-3E42-6186-589E-DEDBEC4D6337}"/>
              </a:ext>
            </a:extLst>
          </p:cNvPr>
          <p:cNvSpPr txBox="1"/>
          <p:nvPr/>
        </p:nvSpPr>
        <p:spPr>
          <a:xfrm>
            <a:off x="7838008" y="5305435"/>
            <a:ext cx="3331728" cy="1200329"/>
          </a:xfrm>
          <a:prstGeom prst="rect">
            <a:avLst/>
          </a:prstGeom>
          <a:noFill/>
        </p:spPr>
        <p:txBody>
          <a:bodyPr wrap="square" rtlCol="0">
            <a:spAutoFit/>
          </a:bodyPr>
          <a:lstStyle/>
          <a:p>
            <a:r>
              <a:rPr lang="en-US" b="1" dirty="0"/>
              <a:t>Nitrate (night) reductase test</a:t>
            </a:r>
          </a:p>
          <a:p>
            <a:r>
              <a:rPr lang="en-US" dirty="0"/>
              <a:t>Positive readout: red or pale yellow (like the moon at night)</a:t>
            </a:r>
          </a:p>
        </p:txBody>
      </p:sp>
      <p:sp>
        <p:nvSpPr>
          <p:cNvPr id="3" name="Oval 2">
            <a:extLst>
              <a:ext uri="{FF2B5EF4-FFF2-40B4-BE49-F238E27FC236}">
                <a16:creationId xmlns:a16="http://schemas.microsoft.com/office/drawing/2014/main" id="{692F5BFE-8305-C294-359C-BA78AFC13F6D}"/>
              </a:ext>
            </a:extLst>
          </p:cNvPr>
          <p:cNvSpPr/>
          <p:nvPr/>
        </p:nvSpPr>
        <p:spPr>
          <a:xfrm>
            <a:off x="1139252" y="1654828"/>
            <a:ext cx="3837482" cy="1306317"/>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 should already be recorded</a:t>
            </a:r>
          </a:p>
        </p:txBody>
      </p:sp>
      <p:sp>
        <p:nvSpPr>
          <p:cNvPr id="11" name="Oval 10">
            <a:extLst>
              <a:ext uri="{FF2B5EF4-FFF2-40B4-BE49-F238E27FC236}">
                <a16:creationId xmlns:a16="http://schemas.microsoft.com/office/drawing/2014/main" id="{683E2614-B487-BC2B-45B2-B7724A833504}"/>
              </a:ext>
            </a:extLst>
          </p:cNvPr>
          <p:cNvSpPr/>
          <p:nvPr/>
        </p:nvSpPr>
        <p:spPr>
          <a:xfrm>
            <a:off x="1069105" y="3278206"/>
            <a:ext cx="3837482" cy="1306317"/>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Results should already be recorded</a:t>
            </a:r>
          </a:p>
        </p:txBody>
      </p:sp>
      <p:sp>
        <p:nvSpPr>
          <p:cNvPr id="12" name="Oval 11">
            <a:extLst>
              <a:ext uri="{FF2B5EF4-FFF2-40B4-BE49-F238E27FC236}">
                <a16:creationId xmlns:a16="http://schemas.microsoft.com/office/drawing/2014/main" id="{7777821E-A69B-4559-B7E4-AD6274D391EF}"/>
              </a:ext>
            </a:extLst>
          </p:cNvPr>
          <p:cNvSpPr/>
          <p:nvPr/>
        </p:nvSpPr>
        <p:spPr>
          <a:xfrm>
            <a:off x="6220859" y="259925"/>
            <a:ext cx="3837482" cy="1306317"/>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Put </a:t>
            </a:r>
            <a:r>
              <a:rPr lang="en-US" b="1" dirty="0"/>
              <a:t>samples</a:t>
            </a:r>
            <a:r>
              <a:rPr lang="en-US" dirty="0"/>
              <a:t> AND </a:t>
            </a:r>
            <a:r>
              <a:rPr lang="en-US" b="1" dirty="0"/>
              <a:t>control</a:t>
            </a:r>
            <a:r>
              <a:rPr lang="en-US" dirty="0"/>
              <a:t> into 4C for 5 minutes</a:t>
            </a:r>
          </a:p>
        </p:txBody>
      </p:sp>
      <p:sp>
        <p:nvSpPr>
          <p:cNvPr id="13" name="Oval 12">
            <a:extLst>
              <a:ext uri="{FF2B5EF4-FFF2-40B4-BE49-F238E27FC236}">
                <a16:creationId xmlns:a16="http://schemas.microsoft.com/office/drawing/2014/main" id="{B37AD0DA-723C-F0EC-7214-85A014C35C3A}"/>
              </a:ext>
            </a:extLst>
          </p:cNvPr>
          <p:cNvSpPr/>
          <p:nvPr/>
        </p:nvSpPr>
        <p:spPr>
          <a:xfrm>
            <a:off x="6115749" y="1839469"/>
            <a:ext cx="3837482" cy="1306317"/>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Demo!</a:t>
            </a:r>
          </a:p>
        </p:txBody>
      </p:sp>
      <p:sp>
        <p:nvSpPr>
          <p:cNvPr id="14" name="Oval 13">
            <a:extLst>
              <a:ext uri="{FF2B5EF4-FFF2-40B4-BE49-F238E27FC236}">
                <a16:creationId xmlns:a16="http://schemas.microsoft.com/office/drawing/2014/main" id="{0DEFABD8-972B-2667-43BD-46E3D3AB44B3}"/>
              </a:ext>
            </a:extLst>
          </p:cNvPr>
          <p:cNvSpPr/>
          <p:nvPr/>
        </p:nvSpPr>
        <p:spPr>
          <a:xfrm>
            <a:off x="6220859" y="5257968"/>
            <a:ext cx="3837482" cy="1306317"/>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Demo!</a:t>
            </a:r>
          </a:p>
        </p:txBody>
      </p:sp>
    </p:spTree>
    <p:extLst>
      <p:ext uri="{BB962C8B-B14F-4D97-AF65-F5344CB8AC3E}">
        <p14:creationId xmlns:p14="http://schemas.microsoft.com/office/powerpoint/2010/main" val="227074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E654-81BA-F359-EDB4-FFF8798DB3E5}"/>
              </a:ext>
            </a:extLst>
          </p:cNvPr>
          <p:cNvSpPr>
            <a:spLocks noGrp="1"/>
          </p:cNvSpPr>
          <p:nvPr>
            <p:ph type="title"/>
          </p:nvPr>
        </p:nvSpPr>
        <p:spPr/>
        <p:txBody>
          <a:bodyPr/>
          <a:lstStyle/>
          <a:p>
            <a:r>
              <a:rPr lang="en-US" dirty="0"/>
              <a:t>What are we getting up to today?</a:t>
            </a:r>
          </a:p>
        </p:txBody>
      </p:sp>
      <p:sp>
        <p:nvSpPr>
          <p:cNvPr id="7" name="Content Placeholder 2">
            <a:extLst>
              <a:ext uri="{FF2B5EF4-FFF2-40B4-BE49-F238E27FC236}">
                <a16:creationId xmlns:a16="http://schemas.microsoft.com/office/drawing/2014/main" id="{4C30CA64-FBF9-2136-3480-1FF547DC35F5}"/>
              </a:ext>
            </a:extLst>
          </p:cNvPr>
          <p:cNvSpPr txBox="1">
            <a:spLocks/>
          </p:cNvSpPr>
          <p:nvPr/>
        </p:nvSpPr>
        <p:spPr>
          <a:xfrm>
            <a:off x="838200" y="1564367"/>
            <a:ext cx="10841182" cy="5032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dirty="0"/>
              <a:t>11:45: Today’s intro: Lab audits </a:t>
            </a:r>
            <a:r>
              <a:rPr lang="en-US" i="1" dirty="0"/>
              <a:t>and </a:t>
            </a:r>
            <a:r>
              <a:rPr lang="en-US" dirty="0"/>
              <a:t>Tuesday biochemical assays!</a:t>
            </a:r>
          </a:p>
          <a:p>
            <a:pPr>
              <a:spcAft>
                <a:spcPts val="1200"/>
              </a:spcAft>
            </a:pPr>
            <a:r>
              <a:rPr lang="en-US" dirty="0"/>
              <a:t>12:05: Set up Tuesday biochemical assays</a:t>
            </a:r>
          </a:p>
          <a:p>
            <a:pPr>
              <a:spcAft>
                <a:spcPts val="1200"/>
              </a:spcAft>
            </a:pPr>
            <a:r>
              <a:rPr lang="en-US" dirty="0"/>
              <a:t>12:35: Record Thursday biochemical assays</a:t>
            </a:r>
          </a:p>
          <a:p>
            <a:pPr>
              <a:spcAft>
                <a:spcPts val="1200"/>
              </a:spcAft>
            </a:pPr>
            <a:r>
              <a:rPr lang="en-US" dirty="0">
                <a:solidFill>
                  <a:schemeClr val="accent2"/>
                </a:solidFill>
              </a:rPr>
              <a:t>1:05: Environmental unknowns</a:t>
            </a:r>
          </a:p>
          <a:p>
            <a:pPr lvl="1">
              <a:spcAft>
                <a:spcPts val="1200"/>
              </a:spcAft>
            </a:pPr>
            <a:r>
              <a:rPr lang="en-US" dirty="0">
                <a:solidFill>
                  <a:schemeClr val="accent2"/>
                </a:solidFill>
              </a:rPr>
              <a:t>Record keeping</a:t>
            </a:r>
          </a:p>
          <a:p>
            <a:pPr lvl="1">
              <a:spcAft>
                <a:spcPts val="1200"/>
              </a:spcAft>
            </a:pPr>
            <a:r>
              <a:rPr lang="en-US" dirty="0">
                <a:solidFill>
                  <a:schemeClr val="accent2"/>
                </a:solidFill>
              </a:rPr>
              <a:t>Tests to do</a:t>
            </a:r>
          </a:p>
          <a:p>
            <a:pPr lvl="1">
              <a:spcAft>
                <a:spcPts val="1200"/>
              </a:spcAft>
            </a:pPr>
            <a:r>
              <a:rPr lang="en-US" dirty="0">
                <a:solidFill>
                  <a:schemeClr val="accent2"/>
                </a:solidFill>
              </a:rPr>
              <a:t>Subculturing</a:t>
            </a:r>
          </a:p>
          <a:p>
            <a:pPr marL="0" indent="0">
              <a:spcAft>
                <a:spcPts val="1200"/>
              </a:spcAft>
              <a:buFont typeface="Avenir Next LT Pro" panose="020B0504020202020204" pitchFamily="34" charset="0"/>
              <a:buNone/>
            </a:pPr>
            <a:endParaRPr lang="en-US" dirty="0"/>
          </a:p>
        </p:txBody>
      </p:sp>
    </p:spTree>
    <p:extLst>
      <p:ext uri="{BB962C8B-B14F-4D97-AF65-F5344CB8AC3E}">
        <p14:creationId xmlns:p14="http://schemas.microsoft.com/office/powerpoint/2010/main" val="515587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E654-81BA-F359-EDB4-FFF8798DB3E5}"/>
              </a:ext>
            </a:extLst>
          </p:cNvPr>
          <p:cNvSpPr>
            <a:spLocks noGrp="1"/>
          </p:cNvSpPr>
          <p:nvPr>
            <p:ph type="title"/>
          </p:nvPr>
        </p:nvSpPr>
        <p:spPr/>
        <p:txBody>
          <a:bodyPr/>
          <a:lstStyle/>
          <a:p>
            <a:r>
              <a:rPr lang="en-US" dirty="0"/>
              <a:t>Environmental Unknowns today: tasks</a:t>
            </a:r>
          </a:p>
        </p:txBody>
      </p:sp>
      <p:sp>
        <p:nvSpPr>
          <p:cNvPr id="6" name="Content Placeholder 2">
            <a:extLst>
              <a:ext uri="{FF2B5EF4-FFF2-40B4-BE49-F238E27FC236}">
                <a16:creationId xmlns:a16="http://schemas.microsoft.com/office/drawing/2014/main" id="{027469F1-20C3-8835-6E54-8238FBB554B3}"/>
              </a:ext>
            </a:extLst>
          </p:cNvPr>
          <p:cNvSpPr txBox="1">
            <a:spLocks/>
          </p:cNvSpPr>
          <p:nvPr/>
        </p:nvSpPr>
        <p:spPr>
          <a:xfrm>
            <a:off x="838200" y="1825625"/>
            <a:ext cx="10785764" cy="466725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venir Next LT Pro" panose="020B0504020202020204" pitchFamily="34" charset="0"/>
              <a:buNone/>
            </a:pPr>
            <a:endParaRPr lang="en-US" dirty="0"/>
          </a:p>
        </p:txBody>
      </p:sp>
      <p:sp>
        <p:nvSpPr>
          <p:cNvPr id="20" name="Oval 19">
            <a:extLst>
              <a:ext uri="{FF2B5EF4-FFF2-40B4-BE49-F238E27FC236}">
                <a16:creationId xmlns:a16="http://schemas.microsoft.com/office/drawing/2014/main" id="{AD28EF43-2967-7254-3779-CDF93959BA57}"/>
              </a:ext>
            </a:extLst>
          </p:cNvPr>
          <p:cNvSpPr/>
          <p:nvPr/>
        </p:nvSpPr>
        <p:spPr>
          <a:xfrm>
            <a:off x="3615298" y="1642543"/>
            <a:ext cx="5231567" cy="173831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priority 1:</a:t>
            </a:r>
          </a:p>
          <a:p>
            <a:pPr algn="ctr"/>
            <a:r>
              <a:rPr lang="en-US" dirty="0"/>
              <a:t>Subculture your strain</a:t>
            </a:r>
          </a:p>
          <a:p>
            <a:pPr algn="ctr"/>
            <a:endParaRPr lang="en-US" dirty="0"/>
          </a:p>
          <a:p>
            <a:pPr algn="ctr"/>
            <a:r>
              <a:rPr lang="en-US" dirty="0"/>
              <a:t>Streak one, store one, toss one</a:t>
            </a:r>
          </a:p>
        </p:txBody>
      </p:sp>
      <p:sp>
        <p:nvSpPr>
          <p:cNvPr id="21" name="Oval 20">
            <a:extLst>
              <a:ext uri="{FF2B5EF4-FFF2-40B4-BE49-F238E27FC236}">
                <a16:creationId xmlns:a16="http://schemas.microsoft.com/office/drawing/2014/main" id="{600D24A2-8F48-CA23-11AD-FE5969B626E5}"/>
              </a:ext>
            </a:extLst>
          </p:cNvPr>
          <p:cNvSpPr/>
          <p:nvPr/>
        </p:nvSpPr>
        <p:spPr>
          <a:xfrm>
            <a:off x="373164" y="3380855"/>
            <a:ext cx="5231567" cy="173831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priority 2:</a:t>
            </a:r>
          </a:p>
          <a:p>
            <a:pPr algn="ctr"/>
            <a:r>
              <a:rPr lang="en-US" dirty="0"/>
              <a:t>Make me a TA backup plate</a:t>
            </a:r>
          </a:p>
          <a:p>
            <a:pPr algn="ctr"/>
            <a:r>
              <a:rPr lang="en-US" dirty="0"/>
              <a:t>(only if you haven’t already)</a:t>
            </a:r>
          </a:p>
        </p:txBody>
      </p:sp>
      <p:sp>
        <p:nvSpPr>
          <p:cNvPr id="22" name="Oval 21">
            <a:extLst>
              <a:ext uri="{FF2B5EF4-FFF2-40B4-BE49-F238E27FC236}">
                <a16:creationId xmlns:a16="http://schemas.microsoft.com/office/drawing/2014/main" id="{A783F29B-B24A-9429-CC8B-EF71F39E4A68}"/>
              </a:ext>
            </a:extLst>
          </p:cNvPr>
          <p:cNvSpPr/>
          <p:nvPr/>
        </p:nvSpPr>
        <p:spPr>
          <a:xfrm>
            <a:off x="6214105" y="3313998"/>
            <a:ext cx="5604731" cy="173831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priority 3:</a:t>
            </a:r>
          </a:p>
          <a:p>
            <a:pPr algn="ctr"/>
            <a:r>
              <a:rPr lang="en-US" dirty="0"/>
              <a:t>Collect catalase and oxidase info </a:t>
            </a:r>
          </a:p>
          <a:p>
            <a:pPr algn="ctr"/>
            <a:r>
              <a:rPr lang="en-US" b="1" dirty="0"/>
              <a:t>or</a:t>
            </a:r>
          </a:p>
          <a:p>
            <a:pPr algn="ctr"/>
            <a:r>
              <a:rPr lang="en-US" dirty="0"/>
              <a:t>Set up for doing that (overnight culture)</a:t>
            </a:r>
          </a:p>
        </p:txBody>
      </p:sp>
      <p:sp>
        <p:nvSpPr>
          <p:cNvPr id="23" name="Oval 22">
            <a:extLst>
              <a:ext uri="{FF2B5EF4-FFF2-40B4-BE49-F238E27FC236}">
                <a16:creationId xmlns:a16="http://schemas.microsoft.com/office/drawing/2014/main" id="{C2B960FD-A1E4-D0BE-3B14-0852784851D7}"/>
              </a:ext>
            </a:extLst>
          </p:cNvPr>
          <p:cNvSpPr/>
          <p:nvPr/>
        </p:nvSpPr>
        <p:spPr>
          <a:xfrm>
            <a:off x="3267401" y="4951700"/>
            <a:ext cx="5604731" cy="173831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priority 4:</a:t>
            </a:r>
          </a:p>
          <a:p>
            <a:pPr algn="ctr"/>
            <a:r>
              <a:rPr lang="en-US" dirty="0"/>
              <a:t>Start collecting “mandatory data” in the “Environmental Unknowns” page of </a:t>
            </a:r>
            <a:r>
              <a:rPr lang="en-US" dirty="0" err="1"/>
              <a:t>LabArchives</a:t>
            </a:r>
            <a:r>
              <a:rPr lang="en-US" dirty="0"/>
              <a:t> by using “Quick Protocols”</a:t>
            </a:r>
          </a:p>
        </p:txBody>
      </p:sp>
    </p:spTree>
    <p:extLst>
      <p:ext uri="{BB962C8B-B14F-4D97-AF65-F5344CB8AC3E}">
        <p14:creationId xmlns:p14="http://schemas.microsoft.com/office/powerpoint/2010/main" val="4043617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59314-FD2A-B70A-48C4-C80FD1FD9146}"/>
              </a:ext>
            </a:extLst>
          </p:cNvPr>
          <p:cNvSpPr>
            <a:spLocks noGrp="1"/>
          </p:cNvSpPr>
          <p:nvPr>
            <p:ph type="title"/>
          </p:nvPr>
        </p:nvSpPr>
        <p:spPr>
          <a:xfrm>
            <a:off x="838200" y="0"/>
            <a:ext cx="10515600" cy="1325563"/>
          </a:xfrm>
        </p:spPr>
        <p:txBody>
          <a:bodyPr>
            <a:normAutofit fontScale="90000"/>
          </a:bodyPr>
          <a:lstStyle/>
          <a:p>
            <a:r>
              <a:rPr lang="en-US" dirty="0"/>
              <a:t>Environmental Unknowns: data collection</a:t>
            </a:r>
          </a:p>
        </p:txBody>
      </p:sp>
      <p:pic>
        <p:nvPicPr>
          <p:cNvPr id="5" name="Content Placeholder 4" descr="A screenshot of a computer&#10;&#10;Description automatically generated">
            <a:extLst>
              <a:ext uri="{FF2B5EF4-FFF2-40B4-BE49-F238E27FC236}">
                <a16:creationId xmlns:a16="http://schemas.microsoft.com/office/drawing/2014/main" id="{6E3F8E84-984A-968B-E6D8-D9451666E9AE}"/>
              </a:ext>
            </a:extLst>
          </p:cNvPr>
          <p:cNvPicPr>
            <a:picLocks noGrp="1" noChangeAspect="1"/>
          </p:cNvPicPr>
          <p:nvPr>
            <p:ph idx="1"/>
          </p:nvPr>
        </p:nvPicPr>
        <p:blipFill>
          <a:blip r:embed="rId3"/>
          <a:stretch>
            <a:fillRect/>
          </a:stretch>
        </p:blipFill>
        <p:spPr>
          <a:xfrm>
            <a:off x="838200" y="1325563"/>
            <a:ext cx="3823140" cy="4351338"/>
          </a:xfrm>
        </p:spPr>
      </p:pic>
      <p:sp>
        <p:nvSpPr>
          <p:cNvPr id="6" name="Oval 5">
            <a:extLst>
              <a:ext uri="{FF2B5EF4-FFF2-40B4-BE49-F238E27FC236}">
                <a16:creationId xmlns:a16="http://schemas.microsoft.com/office/drawing/2014/main" id="{86BF8D67-0945-D72A-5286-83F601BCE08C}"/>
              </a:ext>
            </a:extLst>
          </p:cNvPr>
          <p:cNvSpPr/>
          <p:nvPr/>
        </p:nvSpPr>
        <p:spPr>
          <a:xfrm>
            <a:off x="1034321" y="3172554"/>
            <a:ext cx="3627019" cy="43471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EDA6266-D0E2-F668-D3B0-945FF661C5A1}"/>
              </a:ext>
            </a:extLst>
          </p:cNvPr>
          <p:cNvSpPr/>
          <p:nvPr/>
        </p:nvSpPr>
        <p:spPr>
          <a:xfrm>
            <a:off x="1034320" y="3864600"/>
            <a:ext cx="3627019" cy="43471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829E617-52E6-5175-BEA6-DD9770C6FDDF}"/>
              </a:ext>
            </a:extLst>
          </p:cNvPr>
          <p:cNvSpPr txBox="1"/>
          <p:nvPr/>
        </p:nvSpPr>
        <p:spPr>
          <a:xfrm>
            <a:off x="4885222" y="1325563"/>
            <a:ext cx="6543205" cy="1569660"/>
          </a:xfrm>
          <a:prstGeom prst="rect">
            <a:avLst/>
          </a:prstGeom>
          <a:noFill/>
        </p:spPr>
        <p:txBody>
          <a:bodyPr wrap="square" rtlCol="0">
            <a:spAutoFit/>
          </a:bodyPr>
          <a:lstStyle/>
          <a:p>
            <a:r>
              <a:rPr lang="en-US" sz="2400" dirty="0"/>
              <a:t>When you are deciding which </a:t>
            </a:r>
            <a:r>
              <a:rPr lang="en-US" sz="2400" dirty="0">
                <a:solidFill>
                  <a:schemeClr val="accent2"/>
                </a:solidFill>
              </a:rPr>
              <a:t>mandatory assays</a:t>
            </a:r>
            <a:r>
              <a:rPr lang="en-US" sz="2400" dirty="0"/>
              <a:t> to start, think about the </a:t>
            </a:r>
            <a:r>
              <a:rPr lang="en-US" sz="2400" b="1" dirty="0"/>
              <a:t>day of the week </a:t>
            </a:r>
            <a:r>
              <a:rPr lang="en-US" sz="2400" dirty="0"/>
              <a:t>in terms of the </a:t>
            </a:r>
            <a:r>
              <a:rPr lang="en-US" sz="2400" b="1" dirty="0"/>
              <a:t>total necessary incubation time</a:t>
            </a:r>
            <a:r>
              <a:rPr lang="en-US" sz="2400" dirty="0"/>
              <a:t> of what you are starting</a:t>
            </a:r>
          </a:p>
        </p:txBody>
      </p:sp>
      <p:sp>
        <p:nvSpPr>
          <p:cNvPr id="10" name="TextBox 9">
            <a:extLst>
              <a:ext uri="{FF2B5EF4-FFF2-40B4-BE49-F238E27FC236}">
                <a16:creationId xmlns:a16="http://schemas.microsoft.com/office/drawing/2014/main" id="{05D2B00B-64F4-DDDE-BE89-4774C99D0708}"/>
              </a:ext>
            </a:extLst>
          </p:cNvPr>
          <p:cNvSpPr txBox="1"/>
          <p:nvPr/>
        </p:nvSpPr>
        <p:spPr>
          <a:xfrm>
            <a:off x="4885221" y="1325563"/>
            <a:ext cx="6100997" cy="4893647"/>
          </a:xfrm>
          <a:prstGeom prst="rect">
            <a:avLst/>
          </a:prstGeom>
          <a:noFill/>
        </p:spPr>
        <p:txBody>
          <a:bodyPr wrap="square" rtlCol="0">
            <a:spAutoFit/>
          </a:bodyPr>
          <a:lstStyle/>
          <a:p>
            <a:r>
              <a:rPr lang="en-US" sz="2400" b="1" dirty="0"/>
              <a:t>Good Tuesday assays: </a:t>
            </a:r>
          </a:p>
          <a:p>
            <a:pPr marL="342900" indent="-342900">
              <a:buFontTx/>
              <a:buChar char="-"/>
            </a:pPr>
            <a:r>
              <a:rPr lang="en-US" sz="2400" dirty="0"/>
              <a:t>temperature range</a:t>
            </a:r>
          </a:p>
          <a:p>
            <a:pPr marL="342900" indent="-342900">
              <a:buFontTx/>
              <a:buChar char="-"/>
            </a:pPr>
            <a:r>
              <a:rPr lang="en-US" sz="2400" dirty="0"/>
              <a:t>Acid from carbohydrates (3 &amp; control, not 24-well)</a:t>
            </a:r>
          </a:p>
          <a:p>
            <a:pPr marL="342900" indent="-342900">
              <a:buFontTx/>
              <a:buChar char="-"/>
            </a:pPr>
            <a:r>
              <a:rPr lang="en-US" sz="2400" dirty="0"/>
              <a:t>Catalase and oxidase (but you should have this already)</a:t>
            </a:r>
          </a:p>
          <a:p>
            <a:endParaRPr lang="en-US" sz="2400" dirty="0"/>
          </a:p>
          <a:p>
            <a:r>
              <a:rPr lang="en-US" sz="2400" b="1" dirty="0"/>
              <a:t>Good anytime assays:</a:t>
            </a:r>
          </a:p>
          <a:p>
            <a:pPr marL="342900" indent="-342900">
              <a:buFontTx/>
              <a:buChar char="-"/>
            </a:pPr>
            <a:r>
              <a:rPr lang="en-US" sz="2400" dirty="0"/>
              <a:t>Oxygen tolerance – deeps &amp; gas </a:t>
            </a:r>
            <a:r>
              <a:rPr lang="en-US" sz="2400" dirty="0" err="1"/>
              <a:t>pak</a:t>
            </a:r>
            <a:endParaRPr lang="en-US" sz="2400" dirty="0"/>
          </a:p>
          <a:p>
            <a:pPr marL="342900" indent="-342900">
              <a:buFontTx/>
              <a:buChar char="-"/>
            </a:pPr>
            <a:r>
              <a:rPr lang="en-US" sz="2400" dirty="0"/>
              <a:t>Motility stabs</a:t>
            </a:r>
          </a:p>
          <a:p>
            <a:pPr marL="342900" indent="-342900">
              <a:buFontTx/>
              <a:buChar char="-"/>
            </a:pPr>
            <a:r>
              <a:rPr lang="en-US" sz="2400" dirty="0">
                <a:solidFill>
                  <a:schemeClr val="accent2"/>
                </a:solidFill>
              </a:rPr>
              <a:t>Endospores: talk to me if you have a gram-positive</a:t>
            </a:r>
          </a:p>
          <a:p>
            <a:endParaRPr lang="en-US" sz="2400" dirty="0"/>
          </a:p>
        </p:txBody>
      </p:sp>
    </p:spTree>
    <p:extLst>
      <p:ext uri="{BB962C8B-B14F-4D97-AF65-F5344CB8AC3E}">
        <p14:creationId xmlns:p14="http://schemas.microsoft.com/office/powerpoint/2010/main" val="343344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7D313-8553-8B94-0CD8-BB6DFAA6B3A2}"/>
              </a:ext>
            </a:extLst>
          </p:cNvPr>
          <p:cNvSpPr>
            <a:spLocks noGrp="1"/>
          </p:cNvSpPr>
          <p:nvPr>
            <p:ph type="title"/>
          </p:nvPr>
        </p:nvSpPr>
        <p:spPr/>
        <p:txBody>
          <a:bodyPr/>
          <a:lstStyle/>
          <a:p>
            <a:r>
              <a:rPr lang="en-US" dirty="0"/>
              <a:t>How to get out of lab on time</a:t>
            </a:r>
          </a:p>
        </p:txBody>
      </p:sp>
      <p:sp>
        <p:nvSpPr>
          <p:cNvPr id="3" name="Content Placeholder 2">
            <a:extLst>
              <a:ext uri="{FF2B5EF4-FFF2-40B4-BE49-F238E27FC236}">
                <a16:creationId xmlns:a16="http://schemas.microsoft.com/office/drawing/2014/main" id="{94E8A0A1-4535-D386-AE1B-67F7037D7371}"/>
              </a:ext>
            </a:extLst>
          </p:cNvPr>
          <p:cNvSpPr>
            <a:spLocks noGrp="1"/>
          </p:cNvSpPr>
          <p:nvPr>
            <p:ph idx="1"/>
          </p:nvPr>
        </p:nvSpPr>
        <p:spPr>
          <a:xfrm>
            <a:off x="838200" y="1589650"/>
            <a:ext cx="10515600" cy="4840646"/>
          </a:xfrm>
        </p:spPr>
        <p:txBody>
          <a:bodyPr>
            <a:noAutofit/>
          </a:bodyPr>
          <a:lstStyle/>
          <a:p>
            <a:pPr>
              <a:spcAft>
                <a:spcPts val="1200"/>
              </a:spcAft>
            </a:pPr>
            <a:r>
              <a:rPr lang="en-US" sz="2400" u="sng" dirty="0"/>
              <a:t>If you’re done with the lab’s protocols for the day:</a:t>
            </a:r>
          </a:p>
          <a:p>
            <a:pPr lvl="1">
              <a:spcAft>
                <a:spcPts val="1200"/>
              </a:spcAft>
            </a:pPr>
            <a:r>
              <a:rPr lang="en-US" dirty="0"/>
              <a:t>1 – </a:t>
            </a:r>
            <a:r>
              <a:rPr lang="en-US" b="1" dirty="0"/>
              <a:t>You</a:t>
            </a:r>
            <a:r>
              <a:rPr lang="en-US" dirty="0"/>
              <a:t> and </a:t>
            </a:r>
            <a:r>
              <a:rPr lang="en-US" b="1" dirty="0"/>
              <a:t>your group’s </a:t>
            </a:r>
            <a:r>
              <a:rPr lang="en-US" dirty="0"/>
              <a:t>materials are all in the incubators where they need to be </a:t>
            </a:r>
          </a:p>
          <a:p>
            <a:pPr lvl="1">
              <a:spcAft>
                <a:spcPts val="1200"/>
              </a:spcAft>
            </a:pPr>
            <a:r>
              <a:rPr lang="en-US" dirty="0"/>
              <a:t>2 – </a:t>
            </a:r>
            <a:r>
              <a:rPr lang="en-US" b="1" dirty="0"/>
              <a:t>Wipe down your bench </a:t>
            </a:r>
            <a:r>
              <a:rPr lang="en-US" dirty="0"/>
              <a:t>with 70% ethanol and </a:t>
            </a:r>
            <a:r>
              <a:rPr lang="en-US" b="1" dirty="0"/>
              <a:t>turn off your incinerators </a:t>
            </a:r>
          </a:p>
          <a:p>
            <a:pPr lvl="1">
              <a:spcAft>
                <a:spcPts val="1200"/>
              </a:spcAft>
            </a:pPr>
            <a:r>
              <a:rPr lang="en-US" dirty="0"/>
              <a:t>3 – Log out of</a:t>
            </a:r>
            <a:r>
              <a:rPr lang="en-US" b="1" dirty="0"/>
              <a:t> </a:t>
            </a:r>
            <a:r>
              <a:rPr lang="en-US" b="1" dirty="0" err="1"/>
              <a:t>LabArchives</a:t>
            </a:r>
            <a:r>
              <a:rPr lang="en-US" b="1" dirty="0"/>
              <a:t> </a:t>
            </a:r>
            <a:r>
              <a:rPr lang="en-US" dirty="0"/>
              <a:t>and </a:t>
            </a:r>
            <a:r>
              <a:rPr lang="en-US" b="1" dirty="0"/>
              <a:t>wash or ethanol your hands</a:t>
            </a:r>
          </a:p>
          <a:p>
            <a:pPr lvl="1">
              <a:spcAft>
                <a:spcPts val="1200"/>
              </a:spcAft>
            </a:pPr>
            <a:r>
              <a:rPr lang="en-US" b="1" dirty="0"/>
              <a:t>Still do your prelab quiz for Thurs </a:t>
            </a:r>
            <a:r>
              <a:rPr lang="en-US" dirty="0"/>
              <a:t>even if we have a snow day!</a:t>
            </a:r>
          </a:p>
          <a:p>
            <a:pPr lvl="1">
              <a:spcAft>
                <a:spcPts val="1200"/>
              </a:spcAft>
            </a:pPr>
            <a:r>
              <a:rPr lang="en-US" u="sng" dirty="0"/>
              <a:t>Get those lab notebook audits in if you’re planning to submit </a:t>
            </a:r>
            <a:r>
              <a:rPr lang="en-US" dirty="0"/>
              <a:t>(week 1 regrades give more credit than week 2!)</a:t>
            </a:r>
          </a:p>
        </p:txBody>
      </p:sp>
    </p:spTree>
    <p:extLst>
      <p:ext uri="{BB962C8B-B14F-4D97-AF65-F5344CB8AC3E}">
        <p14:creationId xmlns:p14="http://schemas.microsoft.com/office/powerpoint/2010/main" val="4199574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E654-81BA-F359-EDB4-FFF8798DB3E5}"/>
              </a:ext>
            </a:extLst>
          </p:cNvPr>
          <p:cNvSpPr>
            <a:spLocks noGrp="1"/>
          </p:cNvSpPr>
          <p:nvPr>
            <p:ph type="title"/>
          </p:nvPr>
        </p:nvSpPr>
        <p:spPr/>
        <p:txBody>
          <a:bodyPr/>
          <a:lstStyle/>
          <a:p>
            <a:r>
              <a:rPr lang="en-US" dirty="0"/>
              <a:t>What are we getting up to today?</a:t>
            </a:r>
          </a:p>
        </p:txBody>
      </p:sp>
      <p:sp>
        <p:nvSpPr>
          <p:cNvPr id="7" name="Content Placeholder 2">
            <a:extLst>
              <a:ext uri="{FF2B5EF4-FFF2-40B4-BE49-F238E27FC236}">
                <a16:creationId xmlns:a16="http://schemas.microsoft.com/office/drawing/2014/main" id="{4C30CA64-FBF9-2136-3480-1FF547DC35F5}"/>
              </a:ext>
            </a:extLst>
          </p:cNvPr>
          <p:cNvSpPr txBox="1">
            <a:spLocks/>
          </p:cNvSpPr>
          <p:nvPr/>
        </p:nvSpPr>
        <p:spPr>
          <a:xfrm>
            <a:off x="838200" y="1564367"/>
            <a:ext cx="10841182" cy="5032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dirty="0">
                <a:solidFill>
                  <a:schemeClr val="accent2"/>
                </a:solidFill>
              </a:rPr>
              <a:t>11:45: Today’s intro: Lab audits </a:t>
            </a:r>
            <a:r>
              <a:rPr lang="en-US" i="1" dirty="0">
                <a:solidFill>
                  <a:schemeClr val="accent2"/>
                </a:solidFill>
              </a:rPr>
              <a:t>and </a:t>
            </a:r>
            <a:r>
              <a:rPr lang="en-US" dirty="0">
                <a:solidFill>
                  <a:schemeClr val="accent2"/>
                </a:solidFill>
              </a:rPr>
              <a:t>Tuesday biochemical assays!</a:t>
            </a:r>
          </a:p>
          <a:p>
            <a:pPr>
              <a:spcAft>
                <a:spcPts val="1200"/>
              </a:spcAft>
            </a:pPr>
            <a:r>
              <a:rPr lang="en-US" dirty="0"/>
              <a:t>12:05: Set up Tuesday biochemical assays</a:t>
            </a:r>
          </a:p>
          <a:p>
            <a:pPr>
              <a:spcAft>
                <a:spcPts val="1200"/>
              </a:spcAft>
            </a:pPr>
            <a:r>
              <a:rPr lang="en-US" dirty="0"/>
              <a:t>12:35: Record Thursday biochemical assays</a:t>
            </a:r>
          </a:p>
          <a:p>
            <a:pPr>
              <a:spcAft>
                <a:spcPts val="1200"/>
              </a:spcAft>
            </a:pPr>
            <a:r>
              <a:rPr lang="en-US" dirty="0"/>
              <a:t>1:05: Environmental unknowns</a:t>
            </a:r>
          </a:p>
          <a:p>
            <a:pPr lvl="1">
              <a:spcAft>
                <a:spcPts val="1200"/>
              </a:spcAft>
            </a:pPr>
            <a:r>
              <a:rPr lang="en-US" dirty="0"/>
              <a:t>Record keeping</a:t>
            </a:r>
          </a:p>
          <a:p>
            <a:pPr lvl="1">
              <a:spcAft>
                <a:spcPts val="1200"/>
              </a:spcAft>
            </a:pPr>
            <a:r>
              <a:rPr lang="en-US" dirty="0"/>
              <a:t>Tests to do</a:t>
            </a:r>
          </a:p>
          <a:p>
            <a:pPr lvl="1">
              <a:spcAft>
                <a:spcPts val="1200"/>
              </a:spcAft>
            </a:pPr>
            <a:r>
              <a:rPr lang="en-US" dirty="0"/>
              <a:t>Subculturing</a:t>
            </a:r>
          </a:p>
          <a:p>
            <a:pPr marL="0" indent="0">
              <a:spcAft>
                <a:spcPts val="1200"/>
              </a:spcAft>
              <a:buFont typeface="Avenir Next LT Pro" panose="020B0504020202020204" pitchFamily="34" charset="0"/>
              <a:buNone/>
            </a:pPr>
            <a:endParaRPr lang="en-US" dirty="0"/>
          </a:p>
        </p:txBody>
      </p:sp>
    </p:spTree>
    <p:extLst>
      <p:ext uri="{BB962C8B-B14F-4D97-AF65-F5344CB8AC3E}">
        <p14:creationId xmlns:p14="http://schemas.microsoft.com/office/powerpoint/2010/main" val="3609068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04F45-CA5F-9D45-B354-E7806D8AF14B}"/>
              </a:ext>
            </a:extLst>
          </p:cNvPr>
          <p:cNvSpPr>
            <a:spLocks noGrp="1"/>
          </p:cNvSpPr>
          <p:nvPr>
            <p:ph type="title"/>
          </p:nvPr>
        </p:nvSpPr>
        <p:spPr/>
        <p:txBody>
          <a:bodyPr/>
          <a:lstStyle/>
          <a:p>
            <a:r>
              <a:rPr lang="en-US" dirty="0"/>
              <a:t>Lab audits: general trends</a:t>
            </a:r>
          </a:p>
        </p:txBody>
      </p:sp>
      <p:sp>
        <p:nvSpPr>
          <p:cNvPr id="3" name="Content Placeholder 2">
            <a:extLst>
              <a:ext uri="{FF2B5EF4-FFF2-40B4-BE49-F238E27FC236}">
                <a16:creationId xmlns:a16="http://schemas.microsoft.com/office/drawing/2014/main" id="{45A3D8CD-1821-58CC-464F-88059AB3CBB3}"/>
              </a:ext>
            </a:extLst>
          </p:cNvPr>
          <p:cNvSpPr>
            <a:spLocks noGrp="1"/>
          </p:cNvSpPr>
          <p:nvPr>
            <p:ph idx="1"/>
          </p:nvPr>
        </p:nvSpPr>
        <p:spPr/>
        <p:txBody>
          <a:bodyPr/>
          <a:lstStyle/>
          <a:p>
            <a:r>
              <a:rPr lang="en-US" dirty="0"/>
              <a:t>How can I record results if I wasn’t present </a:t>
            </a:r>
            <a:r>
              <a:rPr lang="en-US" i="1" dirty="0"/>
              <a:t>or</a:t>
            </a:r>
            <a:r>
              <a:rPr lang="en-US" dirty="0"/>
              <a:t> I didn’t have time to finish the lab </a:t>
            </a:r>
            <a:r>
              <a:rPr lang="en-US" i="1" dirty="0"/>
              <a:t>or </a:t>
            </a:r>
            <a:r>
              <a:rPr lang="en-US" dirty="0"/>
              <a:t>I was told to move on?</a:t>
            </a:r>
          </a:p>
          <a:p>
            <a:r>
              <a:rPr lang="en-US" dirty="0"/>
              <a:t>I recorded my results. Why did I not get points on the “interpretation” part of the rubric?</a:t>
            </a:r>
          </a:p>
          <a:p>
            <a:r>
              <a:rPr lang="en-US" dirty="0"/>
              <a:t>My data was in my notebook in a comment/note to myself/different part of the notebook.</a:t>
            </a:r>
          </a:p>
          <a:p>
            <a:r>
              <a:rPr lang="en-US" dirty="0"/>
              <a:t>Another team member did an assay that I don’t have records of.</a:t>
            </a:r>
          </a:p>
        </p:txBody>
      </p:sp>
    </p:spTree>
    <p:extLst>
      <p:ext uri="{BB962C8B-B14F-4D97-AF65-F5344CB8AC3E}">
        <p14:creationId xmlns:p14="http://schemas.microsoft.com/office/powerpoint/2010/main" val="339945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5339-6C98-3AD0-3853-E794D012B7C6}"/>
              </a:ext>
            </a:extLst>
          </p:cNvPr>
          <p:cNvSpPr>
            <a:spLocks noGrp="1"/>
          </p:cNvSpPr>
          <p:nvPr>
            <p:ph type="title"/>
          </p:nvPr>
        </p:nvSpPr>
        <p:spPr/>
        <p:txBody>
          <a:bodyPr/>
          <a:lstStyle/>
          <a:p>
            <a:r>
              <a:rPr lang="en-US" dirty="0"/>
              <a:t>Lab audits: regrades &amp; the next audit</a:t>
            </a:r>
          </a:p>
        </p:txBody>
      </p:sp>
      <p:sp>
        <p:nvSpPr>
          <p:cNvPr id="3" name="Content Placeholder 2">
            <a:extLst>
              <a:ext uri="{FF2B5EF4-FFF2-40B4-BE49-F238E27FC236}">
                <a16:creationId xmlns:a16="http://schemas.microsoft.com/office/drawing/2014/main" id="{52D78F71-61E0-7074-6AE2-9562B2EB1615}"/>
              </a:ext>
            </a:extLst>
          </p:cNvPr>
          <p:cNvSpPr>
            <a:spLocks noGrp="1"/>
          </p:cNvSpPr>
          <p:nvPr>
            <p:ph idx="1"/>
          </p:nvPr>
        </p:nvSpPr>
        <p:spPr/>
        <p:txBody>
          <a:bodyPr>
            <a:normAutofit lnSpcReduction="10000"/>
          </a:bodyPr>
          <a:lstStyle/>
          <a:p>
            <a:r>
              <a:rPr lang="en-US" dirty="0"/>
              <a:t>Use your team!</a:t>
            </a:r>
          </a:p>
          <a:p>
            <a:pPr lvl="1"/>
            <a:r>
              <a:rPr lang="en-US" dirty="0"/>
              <a:t>Caveat: Remember for the lab practical you will still need to understand all of the tests/data we produce and how it works</a:t>
            </a:r>
          </a:p>
          <a:p>
            <a:r>
              <a:rPr lang="en-US" dirty="0"/>
              <a:t>Document incomplete results with an explanation &amp; why you couldn’t get to something, or why something failed (especially with photos!)</a:t>
            </a:r>
          </a:p>
          <a:p>
            <a:r>
              <a:rPr lang="en-US" dirty="0"/>
              <a:t>Remember we have two more of these &amp; this first one was you still working out what works for you for record keeping</a:t>
            </a:r>
          </a:p>
          <a:p>
            <a:r>
              <a:rPr lang="en-US" dirty="0"/>
              <a:t>This will all be curved!</a:t>
            </a:r>
          </a:p>
        </p:txBody>
      </p:sp>
    </p:spTree>
    <p:extLst>
      <p:ext uri="{BB962C8B-B14F-4D97-AF65-F5344CB8AC3E}">
        <p14:creationId xmlns:p14="http://schemas.microsoft.com/office/powerpoint/2010/main" val="54456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4BF11-8800-0361-801B-F7E3704B2503}"/>
              </a:ext>
            </a:extLst>
          </p:cNvPr>
          <p:cNvSpPr>
            <a:spLocks noGrp="1"/>
          </p:cNvSpPr>
          <p:nvPr>
            <p:ph type="title"/>
          </p:nvPr>
        </p:nvSpPr>
        <p:spPr>
          <a:xfrm>
            <a:off x="185058" y="12204"/>
            <a:ext cx="10515600" cy="1325563"/>
          </a:xfrm>
        </p:spPr>
        <p:txBody>
          <a:bodyPr/>
          <a:lstStyle/>
          <a:p>
            <a:r>
              <a:rPr lang="en-US" dirty="0"/>
              <a:t>Thurs recap!</a:t>
            </a:r>
          </a:p>
        </p:txBody>
      </p:sp>
      <p:pic>
        <p:nvPicPr>
          <p:cNvPr id="2050" name="Picture 2" descr="Cats Playing With Bubbles">
            <a:extLst>
              <a:ext uri="{FF2B5EF4-FFF2-40B4-BE49-F238E27FC236}">
                <a16:creationId xmlns:a16="http://schemas.microsoft.com/office/drawing/2014/main" id="{054D28B6-2C22-D93E-A349-B108EFD5E4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72" r="38095" b="43525"/>
          <a:stretch/>
        </p:blipFill>
        <p:spPr bwMode="auto">
          <a:xfrm>
            <a:off x="404403" y="1480688"/>
            <a:ext cx="2019483" cy="14804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abe the Blue Ox: A Paul Bunyan Tall Tale from American Folklore">
            <a:extLst>
              <a:ext uri="{FF2B5EF4-FFF2-40B4-BE49-F238E27FC236}">
                <a16:creationId xmlns:a16="http://schemas.microsoft.com/office/drawing/2014/main" id="{4618257B-CE99-AEA0-7A68-B718964348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99" t="6740" r="34762" b="28287"/>
          <a:stretch/>
        </p:blipFill>
        <p:spPr bwMode="auto">
          <a:xfrm>
            <a:off x="593401" y="3084063"/>
            <a:ext cx="1641485" cy="1625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lue lemon Download free picture №103681">
            <a:extLst>
              <a:ext uri="{FF2B5EF4-FFF2-40B4-BE49-F238E27FC236}">
                <a16:creationId xmlns:a16="http://schemas.microsoft.com/office/drawing/2014/main" id="{1B8BE54B-58F0-430F-B1CE-EFE31CCEF2C3}"/>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593400" y="4832581"/>
            <a:ext cx="1641485" cy="16602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mall Clear Plastic Gelatin Shot Cups with Lids – 100 Ct.">
            <a:extLst>
              <a:ext uri="{FF2B5EF4-FFF2-40B4-BE49-F238E27FC236}">
                <a16:creationId xmlns:a16="http://schemas.microsoft.com/office/drawing/2014/main" id="{971158EB-CFA7-4AF4-87EF-8260173FD32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212" t="19259" r="11059" b="20212"/>
          <a:stretch/>
        </p:blipFill>
        <p:spPr bwMode="auto">
          <a:xfrm>
            <a:off x="5731028" y="242294"/>
            <a:ext cx="1724159" cy="132556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raffic Light Colors: Why Are Traffic Lights Red, Yellow and Green?">
            <a:extLst>
              <a:ext uri="{FF2B5EF4-FFF2-40B4-BE49-F238E27FC236}">
                <a16:creationId xmlns:a16="http://schemas.microsoft.com/office/drawing/2014/main" id="{F9036C3A-D2AB-D480-11BA-A1B6039C63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683" t="21590" r="38713" b="11746"/>
          <a:stretch/>
        </p:blipFill>
        <p:spPr bwMode="auto">
          <a:xfrm flipH="1">
            <a:off x="5729694" y="1654828"/>
            <a:ext cx="1729813" cy="166029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anvas Ace of Hearts Print for Playing Cards Prints Vibrant Artwork Preppy  Room Decor Aesthetic Pink White Wall Art for Girls 16x24inch No Frame">
            <a:extLst>
              <a:ext uri="{FF2B5EF4-FFF2-40B4-BE49-F238E27FC236}">
                <a16:creationId xmlns:a16="http://schemas.microsoft.com/office/drawing/2014/main" id="{F7D98795-A4DC-D955-0A44-0410731AA5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8022" y="3398153"/>
            <a:ext cx="1641485" cy="163580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360+ Moon Moon Surface Red Negative Stock Photos, Pictures &amp; Royalty-Free  Images - iStock">
            <a:extLst>
              <a:ext uri="{FF2B5EF4-FFF2-40B4-BE49-F238E27FC236}">
                <a16:creationId xmlns:a16="http://schemas.microsoft.com/office/drawing/2014/main" id="{3CD2A477-FD1B-7BFA-E19E-5F6AE01C34B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544" t="17158" r="45331" b="14775"/>
          <a:stretch/>
        </p:blipFill>
        <p:spPr bwMode="auto">
          <a:xfrm>
            <a:off x="5776686" y="5100866"/>
            <a:ext cx="1729813" cy="1701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EB3E90-D1E1-5021-9259-23CC9A15B55B}"/>
              </a:ext>
            </a:extLst>
          </p:cNvPr>
          <p:cNvSpPr txBox="1"/>
          <p:nvPr/>
        </p:nvSpPr>
        <p:spPr>
          <a:xfrm>
            <a:off x="2598057" y="1856021"/>
            <a:ext cx="2844801" cy="646331"/>
          </a:xfrm>
          <a:prstGeom prst="rect">
            <a:avLst/>
          </a:prstGeom>
          <a:noFill/>
        </p:spPr>
        <p:txBody>
          <a:bodyPr wrap="square" rtlCol="0">
            <a:spAutoFit/>
          </a:bodyPr>
          <a:lstStyle/>
          <a:p>
            <a:r>
              <a:rPr lang="en-US" b="1" u="sng" dirty="0"/>
              <a:t>Cat</a:t>
            </a:r>
            <a:r>
              <a:rPr lang="en-US" b="1" dirty="0"/>
              <a:t>alase test</a:t>
            </a:r>
            <a:endParaRPr lang="en-US" dirty="0"/>
          </a:p>
          <a:p>
            <a:r>
              <a:rPr lang="en-US" dirty="0"/>
              <a:t>Positive readout: bubbles</a:t>
            </a:r>
          </a:p>
        </p:txBody>
      </p:sp>
      <p:sp>
        <p:nvSpPr>
          <p:cNvPr id="5" name="TextBox 4">
            <a:extLst>
              <a:ext uri="{FF2B5EF4-FFF2-40B4-BE49-F238E27FC236}">
                <a16:creationId xmlns:a16="http://schemas.microsoft.com/office/drawing/2014/main" id="{CC832D77-8BDA-9724-AE47-827F896874F4}"/>
              </a:ext>
            </a:extLst>
          </p:cNvPr>
          <p:cNvSpPr txBox="1"/>
          <p:nvPr/>
        </p:nvSpPr>
        <p:spPr>
          <a:xfrm>
            <a:off x="2598057" y="5305435"/>
            <a:ext cx="2677886" cy="923330"/>
          </a:xfrm>
          <a:prstGeom prst="rect">
            <a:avLst/>
          </a:prstGeom>
          <a:noFill/>
        </p:spPr>
        <p:txBody>
          <a:bodyPr wrap="square" rtlCol="0">
            <a:spAutoFit/>
          </a:bodyPr>
          <a:lstStyle/>
          <a:p>
            <a:r>
              <a:rPr lang="en-US" b="1" u="sng" dirty="0"/>
              <a:t>Citr</a:t>
            </a:r>
            <a:r>
              <a:rPr lang="en-US" b="1" dirty="0"/>
              <a:t>ate utilization test</a:t>
            </a:r>
            <a:endParaRPr lang="en-US" dirty="0"/>
          </a:p>
          <a:p>
            <a:r>
              <a:rPr lang="en-US" dirty="0"/>
              <a:t>Positive readout: green turns to blue</a:t>
            </a:r>
          </a:p>
        </p:txBody>
      </p:sp>
      <p:sp>
        <p:nvSpPr>
          <p:cNvPr id="6" name="TextBox 5">
            <a:extLst>
              <a:ext uri="{FF2B5EF4-FFF2-40B4-BE49-F238E27FC236}">
                <a16:creationId xmlns:a16="http://schemas.microsoft.com/office/drawing/2014/main" id="{FB8BFD36-5BB8-20DC-D609-35C3D91926BB}"/>
              </a:ext>
            </a:extLst>
          </p:cNvPr>
          <p:cNvSpPr txBox="1"/>
          <p:nvPr/>
        </p:nvSpPr>
        <p:spPr>
          <a:xfrm>
            <a:off x="2750457" y="3766457"/>
            <a:ext cx="2525486" cy="646331"/>
          </a:xfrm>
          <a:prstGeom prst="rect">
            <a:avLst/>
          </a:prstGeom>
          <a:noFill/>
        </p:spPr>
        <p:txBody>
          <a:bodyPr wrap="square" rtlCol="0">
            <a:spAutoFit/>
          </a:bodyPr>
          <a:lstStyle/>
          <a:p>
            <a:r>
              <a:rPr lang="en-US" b="1" u="sng" dirty="0"/>
              <a:t>Ox</a:t>
            </a:r>
            <a:r>
              <a:rPr lang="en-US" b="1" dirty="0"/>
              <a:t>idase test</a:t>
            </a:r>
            <a:endParaRPr lang="en-US" dirty="0"/>
          </a:p>
          <a:p>
            <a:r>
              <a:rPr lang="en-US" dirty="0"/>
              <a:t>Positive readout: blue</a:t>
            </a:r>
          </a:p>
        </p:txBody>
      </p:sp>
      <p:sp>
        <p:nvSpPr>
          <p:cNvPr id="7" name="TextBox 6">
            <a:extLst>
              <a:ext uri="{FF2B5EF4-FFF2-40B4-BE49-F238E27FC236}">
                <a16:creationId xmlns:a16="http://schemas.microsoft.com/office/drawing/2014/main" id="{1E566B28-9456-CF09-A868-8E07B3C09117}"/>
              </a:ext>
            </a:extLst>
          </p:cNvPr>
          <p:cNvSpPr txBox="1"/>
          <p:nvPr/>
        </p:nvSpPr>
        <p:spPr>
          <a:xfrm>
            <a:off x="7838008" y="482104"/>
            <a:ext cx="2525486" cy="923330"/>
          </a:xfrm>
          <a:prstGeom prst="rect">
            <a:avLst/>
          </a:prstGeom>
          <a:noFill/>
        </p:spPr>
        <p:txBody>
          <a:bodyPr wrap="square" rtlCol="0">
            <a:spAutoFit/>
          </a:bodyPr>
          <a:lstStyle/>
          <a:p>
            <a:r>
              <a:rPr lang="en-US" b="1" u="sng" dirty="0"/>
              <a:t>Gelatin</a:t>
            </a:r>
            <a:r>
              <a:rPr lang="en-US" b="1" dirty="0"/>
              <a:t>ase test</a:t>
            </a:r>
            <a:endParaRPr lang="en-US" dirty="0"/>
          </a:p>
          <a:p>
            <a:r>
              <a:rPr lang="en-US" dirty="0"/>
              <a:t>Positive readout: solid gelatin turns liquid</a:t>
            </a:r>
          </a:p>
        </p:txBody>
      </p:sp>
      <p:sp>
        <p:nvSpPr>
          <p:cNvPr id="8" name="TextBox 7">
            <a:extLst>
              <a:ext uri="{FF2B5EF4-FFF2-40B4-BE49-F238E27FC236}">
                <a16:creationId xmlns:a16="http://schemas.microsoft.com/office/drawing/2014/main" id="{4A3D2C3B-D5DA-E35D-E6ED-F8BD4DA97031}"/>
              </a:ext>
            </a:extLst>
          </p:cNvPr>
          <p:cNvSpPr txBox="1"/>
          <p:nvPr/>
        </p:nvSpPr>
        <p:spPr>
          <a:xfrm>
            <a:off x="7892476" y="1955233"/>
            <a:ext cx="3018972" cy="923330"/>
          </a:xfrm>
          <a:prstGeom prst="rect">
            <a:avLst/>
          </a:prstGeom>
          <a:noFill/>
        </p:spPr>
        <p:txBody>
          <a:bodyPr wrap="square" rtlCol="0">
            <a:spAutoFit/>
          </a:bodyPr>
          <a:lstStyle/>
          <a:p>
            <a:r>
              <a:rPr lang="en-US" b="1" dirty="0"/>
              <a:t>Methyl Red test</a:t>
            </a:r>
            <a:endParaRPr lang="en-US" dirty="0"/>
          </a:p>
          <a:p>
            <a:r>
              <a:rPr lang="en-US" dirty="0"/>
              <a:t>Positive readout: yellow stoplight turns red</a:t>
            </a:r>
          </a:p>
        </p:txBody>
      </p:sp>
      <p:sp>
        <p:nvSpPr>
          <p:cNvPr id="9" name="TextBox 8">
            <a:extLst>
              <a:ext uri="{FF2B5EF4-FFF2-40B4-BE49-F238E27FC236}">
                <a16:creationId xmlns:a16="http://schemas.microsoft.com/office/drawing/2014/main" id="{39968D09-EA07-D094-1420-523C3D325645}"/>
              </a:ext>
            </a:extLst>
          </p:cNvPr>
          <p:cNvSpPr txBox="1"/>
          <p:nvPr/>
        </p:nvSpPr>
        <p:spPr>
          <a:xfrm>
            <a:off x="7932057" y="3754390"/>
            <a:ext cx="3110586" cy="923330"/>
          </a:xfrm>
          <a:prstGeom prst="rect">
            <a:avLst/>
          </a:prstGeom>
          <a:noFill/>
        </p:spPr>
        <p:txBody>
          <a:bodyPr wrap="square" rtlCol="0">
            <a:spAutoFit/>
          </a:bodyPr>
          <a:lstStyle/>
          <a:p>
            <a:r>
              <a:rPr lang="en-US" b="1" dirty="0"/>
              <a:t>Urease (</a:t>
            </a:r>
            <a:r>
              <a:rPr lang="en-US" b="1" dirty="0" err="1"/>
              <a:t>u’re</a:t>
            </a:r>
            <a:r>
              <a:rPr lang="en-US" b="1" dirty="0"/>
              <a:t> ACE) test</a:t>
            </a:r>
            <a:endParaRPr lang="en-US" dirty="0"/>
          </a:p>
          <a:p>
            <a:r>
              <a:rPr lang="en-US" dirty="0"/>
              <a:t>Positive readout: yellow turns pink for valentine’s &lt;3</a:t>
            </a:r>
          </a:p>
        </p:txBody>
      </p:sp>
      <p:sp>
        <p:nvSpPr>
          <p:cNvPr id="10" name="TextBox 9">
            <a:extLst>
              <a:ext uri="{FF2B5EF4-FFF2-40B4-BE49-F238E27FC236}">
                <a16:creationId xmlns:a16="http://schemas.microsoft.com/office/drawing/2014/main" id="{936DD991-3E42-6186-589E-DEDBEC4D6337}"/>
              </a:ext>
            </a:extLst>
          </p:cNvPr>
          <p:cNvSpPr txBox="1"/>
          <p:nvPr/>
        </p:nvSpPr>
        <p:spPr>
          <a:xfrm>
            <a:off x="7838008" y="5305435"/>
            <a:ext cx="3331728" cy="1200329"/>
          </a:xfrm>
          <a:prstGeom prst="rect">
            <a:avLst/>
          </a:prstGeom>
          <a:noFill/>
        </p:spPr>
        <p:txBody>
          <a:bodyPr wrap="square" rtlCol="0">
            <a:spAutoFit/>
          </a:bodyPr>
          <a:lstStyle/>
          <a:p>
            <a:r>
              <a:rPr lang="en-US" b="1" dirty="0"/>
              <a:t>Nitrate (night) reductase test</a:t>
            </a:r>
          </a:p>
          <a:p>
            <a:r>
              <a:rPr lang="en-US" dirty="0"/>
              <a:t>Positive readout: red or pale yellow (like the moon at night)</a:t>
            </a:r>
          </a:p>
        </p:txBody>
      </p:sp>
    </p:spTree>
    <p:extLst>
      <p:ext uri="{BB962C8B-B14F-4D97-AF65-F5344CB8AC3E}">
        <p14:creationId xmlns:p14="http://schemas.microsoft.com/office/powerpoint/2010/main" val="49730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5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
                                            <p:txEl>
                                              <p:pRg st="1" end="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xEl>
                                              <p:pRg st="1" end="1"/>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4BF11-8800-0361-801B-F7E3704B2503}"/>
              </a:ext>
            </a:extLst>
          </p:cNvPr>
          <p:cNvSpPr>
            <a:spLocks noGrp="1"/>
          </p:cNvSpPr>
          <p:nvPr>
            <p:ph type="title"/>
          </p:nvPr>
        </p:nvSpPr>
        <p:spPr>
          <a:xfrm>
            <a:off x="185058" y="12204"/>
            <a:ext cx="10515600" cy="1325563"/>
          </a:xfrm>
        </p:spPr>
        <p:txBody>
          <a:bodyPr/>
          <a:lstStyle/>
          <a:p>
            <a:r>
              <a:rPr lang="en-US" dirty="0"/>
              <a:t>Today’s assays</a:t>
            </a:r>
          </a:p>
        </p:txBody>
      </p:sp>
      <p:sp>
        <p:nvSpPr>
          <p:cNvPr id="4" name="TextBox 3">
            <a:extLst>
              <a:ext uri="{FF2B5EF4-FFF2-40B4-BE49-F238E27FC236}">
                <a16:creationId xmlns:a16="http://schemas.microsoft.com/office/drawing/2014/main" id="{AEEB3E90-D1E1-5021-9259-23CC9A15B55B}"/>
              </a:ext>
            </a:extLst>
          </p:cNvPr>
          <p:cNvSpPr txBox="1"/>
          <p:nvPr/>
        </p:nvSpPr>
        <p:spPr>
          <a:xfrm>
            <a:off x="2598057" y="1856021"/>
            <a:ext cx="2979783" cy="923330"/>
          </a:xfrm>
          <a:prstGeom prst="rect">
            <a:avLst/>
          </a:prstGeom>
          <a:noFill/>
        </p:spPr>
        <p:txBody>
          <a:bodyPr wrap="square" rtlCol="0">
            <a:spAutoFit/>
          </a:bodyPr>
          <a:lstStyle/>
          <a:p>
            <a:r>
              <a:rPr lang="en-US" b="1" dirty="0"/>
              <a:t>Acid from </a:t>
            </a:r>
            <a:r>
              <a:rPr lang="en-US" b="1" u="sng" dirty="0"/>
              <a:t>carbohydrates</a:t>
            </a:r>
            <a:endParaRPr lang="en-US" u="sng" dirty="0"/>
          </a:p>
          <a:p>
            <a:r>
              <a:rPr lang="en-US" dirty="0"/>
              <a:t>Positive readout: Red to yellow</a:t>
            </a:r>
          </a:p>
        </p:txBody>
      </p:sp>
      <p:sp>
        <p:nvSpPr>
          <p:cNvPr id="5" name="TextBox 4">
            <a:extLst>
              <a:ext uri="{FF2B5EF4-FFF2-40B4-BE49-F238E27FC236}">
                <a16:creationId xmlns:a16="http://schemas.microsoft.com/office/drawing/2014/main" id="{CC832D77-8BDA-9724-AE47-827F896874F4}"/>
              </a:ext>
            </a:extLst>
          </p:cNvPr>
          <p:cNvSpPr txBox="1"/>
          <p:nvPr/>
        </p:nvSpPr>
        <p:spPr>
          <a:xfrm>
            <a:off x="2598057" y="5079486"/>
            <a:ext cx="2525486" cy="1477328"/>
          </a:xfrm>
          <a:prstGeom prst="rect">
            <a:avLst/>
          </a:prstGeom>
          <a:noFill/>
        </p:spPr>
        <p:txBody>
          <a:bodyPr wrap="square" rtlCol="0">
            <a:spAutoFit/>
          </a:bodyPr>
          <a:lstStyle/>
          <a:p>
            <a:r>
              <a:rPr lang="en-US" b="1" u="sng" dirty="0"/>
              <a:t>P</a:t>
            </a:r>
            <a:r>
              <a:rPr lang="en-US" b="1" dirty="0"/>
              <a:t>henylalanine deaminase test</a:t>
            </a:r>
            <a:endParaRPr lang="en-US" dirty="0"/>
          </a:p>
          <a:p>
            <a:r>
              <a:rPr lang="en-US" dirty="0"/>
              <a:t>Positive readout: yellow turns green for St. </a:t>
            </a:r>
            <a:r>
              <a:rPr lang="en-US" u="sng" dirty="0"/>
              <a:t>P</a:t>
            </a:r>
            <a:r>
              <a:rPr lang="en-US" dirty="0"/>
              <a:t>atrick’s day</a:t>
            </a:r>
          </a:p>
        </p:txBody>
      </p:sp>
      <p:sp>
        <p:nvSpPr>
          <p:cNvPr id="6" name="TextBox 5">
            <a:extLst>
              <a:ext uri="{FF2B5EF4-FFF2-40B4-BE49-F238E27FC236}">
                <a16:creationId xmlns:a16="http://schemas.microsoft.com/office/drawing/2014/main" id="{FB8BFD36-5BB8-20DC-D609-35C3D91926BB}"/>
              </a:ext>
            </a:extLst>
          </p:cNvPr>
          <p:cNvSpPr txBox="1"/>
          <p:nvPr/>
        </p:nvSpPr>
        <p:spPr>
          <a:xfrm>
            <a:off x="2598057" y="3573697"/>
            <a:ext cx="2525486" cy="923330"/>
          </a:xfrm>
          <a:prstGeom prst="rect">
            <a:avLst/>
          </a:prstGeom>
          <a:noFill/>
        </p:spPr>
        <p:txBody>
          <a:bodyPr wrap="square" rtlCol="0">
            <a:spAutoFit/>
          </a:bodyPr>
          <a:lstStyle/>
          <a:p>
            <a:r>
              <a:rPr lang="en-US" b="1" dirty="0"/>
              <a:t>De</a:t>
            </a:r>
            <a:r>
              <a:rPr lang="en-US" b="1" u="sng" dirty="0"/>
              <a:t>car</a:t>
            </a:r>
            <a:r>
              <a:rPr lang="en-US" b="1" dirty="0"/>
              <a:t>boxylase test</a:t>
            </a:r>
            <a:endParaRPr lang="en-US" dirty="0"/>
          </a:p>
          <a:p>
            <a:r>
              <a:rPr lang="en-US" dirty="0"/>
              <a:t>Positive readout: yellow turns purple</a:t>
            </a:r>
          </a:p>
        </p:txBody>
      </p:sp>
      <p:sp>
        <p:nvSpPr>
          <p:cNvPr id="7" name="TextBox 6">
            <a:extLst>
              <a:ext uri="{FF2B5EF4-FFF2-40B4-BE49-F238E27FC236}">
                <a16:creationId xmlns:a16="http://schemas.microsoft.com/office/drawing/2014/main" id="{1E566B28-9456-CF09-A868-8E07B3C09117}"/>
              </a:ext>
            </a:extLst>
          </p:cNvPr>
          <p:cNvSpPr txBox="1"/>
          <p:nvPr/>
        </p:nvSpPr>
        <p:spPr>
          <a:xfrm>
            <a:off x="8143375" y="1376328"/>
            <a:ext cx="2525486" cy="1477328"/>
          </a:xfrm>
          <a:prstGeom prst="rect">
            <a:avLst/>
          </a:prstGeom>
          <a:noFill/>
        </p:spPr>
        <p:txBody>
          <a:bodyPr wrap="square" rtlCol="0">
            <a:spAutoFit/>
          </a:bodyPr>
          <a:lstStyle/>
          <a:p>
            <a:r>
              <a:rPr lang="en-US" b="1" dirty="0"/>
              <a:t>Indole test</a:t>
            </a:r>
            <a:endParaRPr lang="en-US" dirty="0"/>
          </a:p>
          <a:p>
            <a:r>
              <a:rPr lang="en-US" dirty="0"/>
              <a:t>Positive readout: red (tests for a byproduct of tryptophanase – will </a:t>
            </a:r>
            <a:r>
              <a:rPr lang="en-US" i="1" dirty="0"/>
              <a:t>tryp</a:t>
            </a:r>
            <a:r>
              <a:rPr lang="en-US" dirty="0"/>
              <a:t> you up)</a:t>
            </a:r>
          </a:p>
        </p:txBody>
      </p:sp>
      <p:sp>
        <p:nvSpPr>
          <p:cNvPr id="8" name="TextBox 7">
            <a:extLst>
              <a:ext uri="{FF2B5EF4-FFF2-40B4-BE49-F238E27FC236}">
                <a16:creationId xmlns:a16="http://schemas.microsoft.com/office/drawing/2014/main" id="{4A3D2C3B-D5DA-E35D-E6ED-F8BD4DA97031}"/>
              </a:ext>
            </a:extLst>
          </p:cNvPr>
          <p:cNvSpPr txBox="1"/>
          <p:nvPr/>
        </p:nvSpPr>
        <p:spPr>
          <a:xfrm>
            <a:off x="8103794" y="3261550"/>
            <a:ext cx="3018972" cy="923330"/>
          </a:xfrm>
          <a:prstGeom prst="rect">
            <a:avLst/>
          </a:prstGeom>
          <a:noFill/>
        </p:spPr>
        <p:txBody>
          <a:bodyPr wrap="square" rtlCol="0">
            <a:spAutoFit/>
          </a:bodyPr>
          <a:lstStyle/>
          <a:p>
            <a:r>
              <a:rPr lang="en-US" b="1" u="sng" dirty="0"/>
              <a:t>Starch</a:t>
            </a:r>
            <a:r>
              <a:rPr lang="en-US" b="1" dirty="0"/>
              <a:t> hydrolysis test</a:t>
            </a:r>
            <a:endParaRPr lang="en-US" dirty="0"/>
          </a:p>
          <a:p>
            <a:r>
              <a:rPr lang="en-US" dirty="0"/>
              <a:t>Positive readout: dark brown turns pale</a:t>
            </a:r>
          </a:p>
        </p:txBody>
      </p:sp>
      <p:sp>
        <p:nvSpPr>
          <p:cNvPr id="9" name="TextBox 8">
            <a:extLst>
              <a:ext uri="{FF2B5EF4-FFF2-40B4-BE49-F238E27FC236}">
                <a16:creationId xmlns:a16="http://schemas.microsoft.com/office/drawing/2014/main" id="{39968D09-EA07-D094-1420-523C3D325645}"/>
              </a:ext>
            </a:extLst>
          </p:cNvPr>
          <p:cNvSpPr txBox="1"/>
          <p:nvPr/>
        </p:nvSpPr>
        <p:spPr>
          <a:xfrm>
            <a:off x="8143375" y="5060707"/>
            <a:ext cx="3110586" cy="646331"/>
          </a:xfrm>
          <a:prstGeom prst="rect">
            <a:avLst/>
          </a:prstGeom>
          <a:noFill/>
        </p:spPr>
        <p:txBody>
          <a:bodyPr wrap="square" rtlCol="0">
            <a:spAutoFit/>
          </a:bodyPr>
          <a:lstStyle/>
          <a:p>
            <a:r>
              <a:rPr lang="en-US" b="1" dirty="0"/>
              <a:t>Voges-Proskauer (</a:t>
            </a:r>
            <a:r>
              <a:rPr lang="en-US" b="1" u="sng" dirty="0"/>
              <a:t>VP</a:t>
            </a:r>
            <a:r>
              <a:rPr lang="en-US" b="1" dirty="0"/>
              <a:t>) test</a:t>
            </a:r>
            <a:endParaRPr lang="en-US" dirty="0"/>
          </a:p>
          <a:p>
            <a:r>
              <a:rPr lang="en-US" dirty="0"/>
              <a:t>Positive readout: red</a:t>
            </a:r>
          </a:p>
        </p:txBody>
      </p:sp>
      <p:pic>
        <p:nvPicPr>
          <p:cNvPr id="1026" name="Picture 2">
            <a:extLst>
              <a:ext uri="{FF2B5EF4-FFF2-40B4-BE49-F238E27FC236}">
                <a16:creationId xmlns:a16="http://schemas.microsoft.com/office/drawing/2014/main" id="{0EE7D701-2D5E-0C4A-2CF0-1D9B50DA6C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37" y="1317672"/>
            <a:ext cx="1641486" cy="16635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39,152 Tripping Falling Stock Photos, High-Res Pictures, and Images - Getty  Images | Woman tripping falling">
            <a:extLst>
              <a:ext uri="{FF2B5EF4-FFF2-40B4-BE49-F238E27FC236}">
                <a16:creationId xmlns:a16="http://schemas.microsoft.com/office/drawing/2014/main" id="{30773315-996A-A0B5-978E-5D58B6D903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235" r="14314"/>
          <a:stretch/>
        </p:blipFill>
        <p:spPr bwMode="auto">
          <a:xfrm>
            <a:off x="6004578" y="1005406"/>
            <a:ext cx="1844040" cy="18136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4 Types of Sweet Potatoes - Jessica Gavin">
            <a:extLst>
              <a:ext uri="{FF2B5EF4-FFF2-40B4-BE49-F238E27FC236}">
                <a16:creationId xmlns:a16="http://schemas.microsoft.com/office/drawing/2014/main" id="{BF24BCF7-662F-B708-3857-6C04811E4F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466" r="5237"/>
          <a:stretch/>
        </p:blipFill>
        <p:spPr bwMode="auto">
          <a:xfrm>
            <a:off x="5869580" y="2905495"/>
            <a:ext cx="2114036" cy="17125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rump ramps up defense of VP choice Vance after rocky rollout | PBS News">
            <a:extLst>
              <a:ext uri="{FF2B5EF4-FFF2-40B4-BE49-F238E27FC236}">
                <a16:creationId xmlns:a16="http://schemas.microsoft.com/office/drawing/2014/main" id="{69FD26D6-07AA-22DA-241B-4383FB9FDD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000" t="14660" r="21980" b="10444"/>
          <a:stretch/>
        </p:blipFill>
        <p:spPr bwMode="auto">
          <a:xfrm>
            <a:off x="5995283" y="4704470"/>
            <a:ext cx="1853335" cy="21031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rish Flag Shamrock Magnet">
            <a:extLst>
              <a:ext uri="{FF2B5EF4-FFF2-40B4-BE49-F238E27FC236}">
                <a16:creationId xmlns:a16="http://schemas.microsoft.com/office/drawing/2014/main" id="{5FA70140-11D0-9326-3F74-A5135574D9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401" y="4913710"/>
            <a:ext cx="1712550" cy="17125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7107DD7-8AEB-F9ED-B2C5-5DD4B829C9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173" r="18025"/>
          <a:stretch/>
        </p:blipFill>
        <p:spPr bwMode="auto">
          <a:xfrm>
            <a:off x="886964" y="3059146"/>
            <a:ext cx="1088485" cy="176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150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9943E-0C3C-E447-B9A0-A1673947CEBA}"/>
              </a:ext>
            </a:extLst>
          </p:cNvPr>
          <p:cNvSpPr>
            <a:spLocks noGrp="1"/>
          </p:cNvSpPr>
          <p:nvPr>
            <p:ph type="title"/>
          </p:nvPr>
        </p:nvSpPr>
        <p:spPr/>
        <p:txBody>
          <a:bodyPr/>
          <a:lstStyle/>
          <a:p>
            <a:pPr algn="ctr"/>
            <a:r>
              <a:rPr lang="en-US" dirty="0">
                <a:solidFill>
                  <a:schemeClr val="tx1"/>
                </a:solidFill>
                <a:cs typeface="Arial" panose="020B0604020202020204" pitchFamily="34" charset="0"/>
              </a:rPr>
              <a:t>Acids from carbohydrates</a:t>
            </a:r>
          </a:p>
        </p:txBody>
      </p:sp>
      <p:sp>
        <p:nvSpPr>
          <p:cNvPr id="3" name="Content Placeholder 2">
            <a:extLst>
              <a:ext uri="{FF2B5EF4-FFF2-40B4-BE49-F238E27FC236}">
                <a16:creationId xmlns:a16="http://schemas.microsoft.com/office/drawing/2014/main" id="{CE02250A-1668-4D45-B423-2D0E939D0032}"/>
              </a:ext>
            </a:extLst>
          </p:cNvPr>
          <p:cNvSpPr>
            <a:spLocks noGrp="1"/>
          </p:cNvSpPr>
          <p:nvPr>
            <p:ph sz="half" idx="1"/>
          </p:nvPr>
        </p:nvSpPr>
        <p:spPr/>
        <p:txBody>
          <a:bodyPr>
            <a:normAutofit/>
          </a:bodyPr>
          <a:lstStyle/>
          <a:p>
            <a:pPr marL="0" indent="0">
              <a:buNone/>
            </a:pPr>
            <a:r>
              <a:rPr lang="en-US" sz="2400" dirty="0">
                <a:cs typeface="Arial" panose="020B0604020202020204" pitchFamily="34" charset="0"/>
              </a:rPr>
              <a:t>Any given bacteria:</a:t>
            </a:r>
          </a:p>
          <a:p>
            <a:pPr>
              <a:buFont typeface="Courier New" panose="02070309020205020404" pitchFamily="49" charset="0"/>
              <a:buChar char="o"/>
            </a:pPr>
            <a:r>
              <a:rPr lang="en-US" sz="2400" dirty="0">
                <a:cs typeface="Arial" panose="020B0604020202020204" pitchFamily="34" charset="0"/>
              </a:rPr>
              <a:t>may be able to use a variety of different carbohydrates as carbon sources. </a:t>
            </a:r>
          </a:p>
          <a:p>
            <a:pPr marL="457200" lvl="1" indent="0">
              <a:buNone/>
            </a:pPr>
            <a:r>
              <a:rPr lang="en-US" sz="1600" dirty="0">
                <a:cs typeface="Arial" panose="020B0604020202020204" pitchFamily="34" charset="0"/>
              </a:rPr>
              <a:t>(e.g., simple sugars, sugar alcohols, complex carbohydrates)</a:t>
            </a:r>
          </a:p>
          <a:p>
            <a:pPr>
              <a:buFont typeface="Courier New" panose="02070309020205020404" pitchFamily="49" charset="0"/>
              <a:buChar char="o"/>
            </a:pPr>
            <a:r>
              <a:rPr lang="en-US" dirty="0">
                <a:cs typeface="Arial" panose="020B0604020202020204" pitchFamily="34" charset="0"/>
              </a:rPr>
              <a:t>e</a:t>
            </a:r>
            <a:r>
              <a:rPr lang="en-US" sz="2400" dirty="0">
                <a:cs typeface="Arial" panose="020B0604020202020204" pitchFamily="34" charset="0"/>
              </a:rPr>
              <a:t>nd products are acids that cause pH indicator to turn </a:t>
            </a:r>
            <a:r>
              <a:rPr lang="en-US" sz="2400" dirty="0">
                <a:solidFill>
                  <a:schemeClr val="tx1"/>
                </a:solidFill>
                <a:highlight>
                  <a:srgbClr val="FFFF00"/>
                </a:highlight>
                <a:cs typeface="Arial" panose="020B0604020202020204" pitchFamily="34" charset="0"/>
              </a:rPr>
              <a:t>yellow</a:t>
            </a:r>
          </a:p>
        </p:txBody>
      </p:sp>
      <p:pic>
        <p:nvPicPr>
          <p:cNvPr id="13" name="Content Placeholder 12" descr="Test tubes with different colored liquids&#10;&#10;Description automatically generated">
            <a:extLst>
              <a:ext uri="{FF2B5EF4-FFF2-40B4-BE49-F238E27FC236}">
                <a16:creationId xmlns:a16="http://schemas.microsoft.com/office/drawing/2014/main" id="{70962C61-FE49-75FA-7328-04C8D09A2685}"/>
              </a:ext>
            </a:extLst>
          </p:cNvPr>
          <p:cNvPicPr>
            <a:picLocks noGrp="1" noChangeAspect="1"/>
          </p:cNvPicPr>
          <p:nvPr>
            <p:ph sz="half" idx="2"/>
          </p:nvPr>
        </p:nvPicPr>
        <p:blipFill>
          <a:blip r:embed="rId3"/>
          <a:stretch>
            <a:fillRect/>
          </a:stretch>
        </p:blipFill>
        <p:spPr bwMode="auto">
          <a:xfrm>
            <a:off x="6447681" y="2105749"/>
            <a:ext cx="5157612" cy="39902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695287D-A14D-015C-FFA8-C41957549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4587"/>
            <a:ext cx="1641486" cy="1663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349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B6947-42EE-E875-C72E-A39CC925C8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6D0DBF-97B4-1795-E891-1696101507C8}"/>
              </a:ext>
            </a:extLst>
          </p:cNvPr>
          <p:cNvSpPr>
            <a:spLocks noGrp="1"/>
          </p:cNvSpPr>
          <p:nvPr>
            <p:ph type="title"/>
          </p:nvPr>
        </p:nvSpPr>
        <p:spPr/>
        <p:txBody>
          <a:bodyPr/>
          <a:lstStyle/>
          <a:p>
            <a:pPr algn="ctr"/>
            <a:r>
              <a:rPr lang="en-US" dirty="0">
                <a:solidFill>
                  <a:schemeClr val="tx1"/>
                </a:solidFill>
                <a:cs typeface="Arial" panose="020B0604020202020204" pitchFamily="34" charset="0"/>
              </a:rPr>
              <a:t>Acids from carbohydrates</a:t>
            </a:r>
          </a:p>
        </p:txBody>
      </p:sp>
      <p:sp>
        <p:nvSpPr>
          <p:cNvPr id="3" name="Content Placeholder 2">
            <a:extLst>
              <a:ext uri="{FF2B5EF4-FFF2-40B4-BE49-F238E27FC236}">
                <a16:creationId xmlns:a16="http://schemas.microsoft.com/office/drawing/2014/main" id="{BA9D85AD-CACC-EE4B-92DA-C44F88609352}"/>
              </a:ext>
            </a:extLst>
          </p:cNvPr>
          <p:cNvSpPr>
            <a:spLocks noGrp="1"/>
          </p:cNvSpPr>
          <p:nvPr>
            <p:ph sz="half" idx="1"/>
          </p:nvPr>
        </p:nvSpPr>
        <p:spPr/>
        <p:txBody>
          <a:bodyPr>
            <a:normAutofit/>
          </a:bodyPr>
          <a:lstStyle/>
          <a:p>
            <a:pPr marL="0" indent="0">
              <a:buNone/>
            </a:pPr>
            <a:r>
              <a:rPr lang="en-US" sz="2400" dirty="0">
                <a:cs typeface="Arial" panose="020B0604020202020204" pitchFamily="34" charset="0"/>
              </a:rPr>
              <a:t>Any given bacteria:</a:t>
            </a:r>
          </a:p>
          <a:p>
            <a:pPr>
              <a:buFont typeface="Courier New" panose="02070309020205020404" pitchFamily="49" charset="0"/>
              <a:buChar char="o"/>
            </a:pPr>
            <a:r>
              <a:rPr lang="en-US" sz="2400" dirty="0">
                <a:cs typeface="Arial" panose="020B0604020202020204" pitchFamily="34" charset="0"/>
              </a:rPr>
              <a:t>Gas might be produced when sugar is converted to acids</a:t>
            </a:r>
          </a:p>
          <a:p>
            <a:pPr>
              <a:buFont typeface="Courier New" panose="02070309020205020404" pitchFamily="49" charset="0"/>
              <a:buChar char="o"/>
            </a:pPr>
            <a:r>
              <a:rPr lang="en-US" dirty="0">
                <a:cs typeface="Arial" panose="020B0604020202020204" pitchFamily="34" charset="0"/>
              </a:rPr>
              <a:t>A Durham tube allows gas detection </a:t>
            </a:r>
          </a:p>
          <a:p>
            <a:pPr lvl="1">
              <a:buFont typeface="Courier New" panose="02070309020205020404" pitchFamily="49" charset="0"/>
              <a:buChar char="o"/>
            </a:pPr>
            <a:r>
              <a:rPr lang="en-US" dirty="0">
                <a:cs typeface="Arial" panose="020B0604020202020204" pitchFamily="34" charset="0"/>
              </a:rPr>
              <a:t>Durham tube added to the PR glucose test</a:t>
            </a:r>
          </a:p>
        </p:txBody>
      </p:sp>
      <p:pic>
        <p:nvPicPr>
          <p:cNvPr id="13" name="Content Placeholder 12" descr="Test tubes with different colored liquids&#10;&#10;Description automatically generated">
            <a:extLst>
              <a:ext uri="{FF2B5EF4-FFF2-40B4-BE49-F238E27FC236}">
                <a16:creationId xmlns:a16="http://schemas.microsoft.com/office/drawing/2014/main" id="{0A101CB4-9DE6-3CEC-E972-39C218F1FAF8}"/>
              </a:ext>
            </a:extLst>
          </p:cNvPr>
          <p:cNvPicPr>
            <a:picLocks noGrp="1" noChangeAspect="1"/>
          </p:cNvPicPr>
          <p:nvPr>
            <p:ph sz="half" idx="2"/>
          </p:nvPr>
        </p:nvPicPr>
        <p:blipFill>
          <a:blip r:embed="rId3"/>
          <a:stretch>
            <a:fillRect/>
          </a:stretch>
        </p:blipFill>
        <p:spPr bwMode="auto">
          <a:xfrm>
            <a:off x="6447681" y="2105749"/>
            <a:ext cx="5157612" cy="399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34381C5-9EEF-54C0-54CE-EC412BD5C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4587"/>
            <a:ext cx="1641486" cy="1663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625764"/>
      </p:ext>
    </p:extLst>
  </p:cSld>
  <p:clrMapOvr>
    <a:masterClrMapping/>
  </p:clrMapOvr>
</p:sld>
</file>

<file path=ppt/theme/theme1.xml><?xml version="1.0" encoding="utf-8"?>
<a:theme xmlns:a="http://schemas.openxmlformats.org/drawingml/2006/main" name="ExploreVTI">
  <a:themeElements>
    <a:clrScheme name="AnalogousFromRegularSeed_2SEEDS">
      <a:dk1>
        <a:srgbClr val="000000"/>
      </a:dk1>
      <a:lt1>
        <a:srgbClr val="FFFFFF"/>
      </a:lt1>
      <a:dk2>
        <a:srgbClr val="23323E"/>
      </a:dk2>
      <a:lt2>
        <a:srgbClr val="E8E3E2"/>
      </a:lt2>
      <a:accent1>
        <a:srgbClr val="3B94B1"/>
      </a:accent1>
      <a:accent2>
        <a:srgbClr val="46B4A1"/>
      </a:accent2>
      <a:accent3>
        <a:srgbClr val="4D74C3"/>
      </a:accent3>
      <a:accent4>
        <a:srgbClr val="B13B58"/>
      </a:accent4>
      <a:accent5>
        <a:srgbClr val="C3604D"/>
      </a:accent5>
      <a:accent6>
        <a:srgbClr val="B1803B"/>
      </a:accent6>
      <a:hlink>
        <a:srgbClr val="BF5F3F"/>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13422</TotalTime>
  <Words>2015</Words>
  <Application>Microsoft Macintosh PowerPoint</Application>
  <PresentationFormat>Widescreen</PresentationFormat>
  <Paragraphs>267</Paragraphs>
  <Slides>24</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Aptos</vt:lpstr>
      <vt:lpstr>Arial</vt:lpstr>
      <vt:lpstr>Avenir Next LT Pro</vt:lpstr>
      <vt:lpstr>AvenirNext LT Pro Medium</vt:lpstr>
      <vt:lpstr>Century Gothic</vt:lpstr>
      <vt:lpstr>Courier New</vt:lpstr>
      <vt:lpstr>Helvetica Neue</vt:lpstr>
      <vt:lpstr>Posterama</vt:lpstr>
      <vt:lpstr>Wingdings</vt:lpstr>
      <vt:lpstr>ExploreVTI</vt:lpstr>
      <vt:lpstr>Welcome to Bio212L Section 2!</vt:lpstr>
      <vt:lpstr>Bio212L Week #7: Biochemical assays</vt:lpstr>
      <vt:lpstr>What are we getting up to today?</vt:lpstr>
      <vt:lpstr>Lab audits: general trends</vt:lpstr>
      <vt:lpstr>Lab audits: regrades &amp; the next audit</vt:lpstr>
      <vt:lpstr>Thurs recap!</vt:lpstr>
      <vt:lpstr>Today’s assays</vt:lpstr>
      <vt:lpstr>Acids from carbohydrates</vt:lpstr>
      <vt:lpstr>Acids from carbohydrates</vt:lpstr>
      <vt:lpstr>Acids from Carbs plate</vt:lpstr>
      <vt:lpstr>Decarboxylase test</vt:lpstr>
      <vt:lpstr>Phenylalanine Deaminase test</vt:lpstr>
      <vt:lpstr>Indole Test</vt:lpstr>
      <vt:lpstr>Starch Hydrolysis</vt:lpstr>
      <vt:lpstr>Voges-Proskauer (VP) Test</vt:lpstr>
      <vt:lpstr>MR-VP test</vt:lpstr>
      <vt:lpstr>What are we getting up to today?</vt:lpstr>
      <vt:lpstr>Today’s assays</vt:lpstr>
      <vt:lpstr>What are we getting up to today?</vt:lpstr>
      <vt:lpstr>Thurs recap!</vt:lpstr>
      <vt:lpstr>What are we getting up to today?</vt:lpstr>
      <vt:lpstr>Environmental Unknowns today: tasks</vt:lpstr>
      <vt:lpstr>Environmental Unknowns: data collection</vt:lpstr>
      <vt:lpstr>How to get out of lab on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Ava Mackay-Smith</dc:creator>
  <cp:lastModifiedBy>Ava Mackay-Smith</cp:lastModifiedBy>
  <cp:revision>52</cp:revision>
  <dcterms:created xsi:type="dcterms:W3CDTF">2025-01-13T20:28:06Z</dcterms:created>
  <dcterms:modified xsi:type="dcterms:W3CDTF">2025-02-18T18:50:37Z</dcterms:modified>
</cp:coreProperties>
</file>